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irce Contrast" charset="1" panose="020C0503080504020303"/>
      <p:regular r:id="rId22"/>
    </p:embeddedFont>
    <p:embeddedFont>
      <p:font typeface="Circe Italics" charset="1" panose="020B0502020203090203"/>
      <p:regular r:id="rId23"/>
    </p:embeddedFont>
    <p:embeddedFont>
      <p:font typeface="Circe" charset="1" panose="020B0502020203020203"/>
      <p:regular r:id="rId24"/>
    </p:embeddedFont>
    <p:embeddedFont>
      <p:font typeface="Circe Bold" charset="1" panose="020B0602020203020203"/>
      <p:regular r:id="rId25"/>
    </p:embeddedFont>
    <p:embeddedFont>
      <p:font typeface="Circe Bold Italics" charset="1" panose="020B0602020203090203"/>
      <p:regular r:id="rId26"/>
    </p:embeddedFont>
    <p:embeddedFont>
      <p:font typeface="Didact Gothic"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6EEE8"/>
        </a:solidFill>
      </p:bgPr>
    </p:bg>
    <p:spTree>
      <p:nvGrpSpPr>
        <p:cNvPr id="1" name=""/>
        <p:cNvGrpSpPr/>
        <p:nvPr/>
      </p:nvGrpSpPr>
      <p:grpSpPr>
        <a:xfrm>
          <a:off x="0" y="0"/>
          <a:ext cx="0" cy="0"/>
          <a:chOff x="0" y="0"/>
          <a:chExt cx="0" cy="0"/>
        </a:xfrm>
      </p:grpSpPr>
      <p:grpSp>
        <p:nvGrpSpPr>
          <p:cNvPr name="Group 2" id="2"/>
          <p:cNvGrpSpPr/>
          <p:nvPr/>
        </p:nvGrpSpPr>
        <p:grpSpPr>
          <a:xfrm rot="0">
            <a:off x="-1093252" y="-846203"/>
            <a:ext cx="2455604" cy="11548014"/>
            <a:chOff x="0" y="0"/>
            <a:chExt cx="646744" cy="3041452"/>
          </a:xfrm>
        </p:grpSpPr>
        <p:sp>
          <p:nvSpPr>
            <p:cNvPr name="Freeform 3" id="3"/>
            <p:cNvSpPr/>
            <p:nvPr/>
          </p:nvSpPr>
          <p:spPr>
            <a:xfrm flipH="false" flipV="false" rot="0">
              <a:off x="0" y="0"/>
              <a:ext cx="646744" cy="3041452"/>
            </a:xfrm>
            <a:custGeom>
              <a:avLst/>
              <a:gdLst/>
              <a:ahLst/>
              <a:cxnLst/>
              <a:rect r="r" b="b" t="t" l="l"/>
              <a:pathLst>
                <a:path h="3041452" w="646744">
                  <a:moveTo>
                    <a:pt x="0" y="0"/>
                  </a:moveTo>
                  <a:lnTo>
                    <a:pt x="646744" y="0"/>
                  </a:lnTo>
                  <a:lnTo>
                    <a:pt x="646744" y="3041452"/>
                  </a:lnTo>
                  <a:lnTo>
                    <a:pt x="0" y="3041452"/>
                  </a:lnTo>
                  <a:close/>
                </a:path>
              </a:pathLst>
            </a:custGeom>
            <a:solidFill>
              <a:srgbClr val="D8CACA"/>
            </a:solidFill>
          </p:spPr>
        </p:sp>
        <p:sp>
          <p:nvSpPr>
            <p:cNvPr name="TextBox 4" id="4"/>
            <p:cNvSpPr txBox="true"/>
            <p:nvPr/>
          </p:nvSpPr>
          <p:spPr>
            <a:xfrm>
              <a:off x="0" y="-38100"/>
              <a:ext cx="646744" cy="307955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11877" y="4130020"/>
            <a:ext cx="13464247" cy="1885950"/>
          </a:xfrm>
          <a:prstGeom prst="rect">
            <a:avLst/>
          </a:prstGeom>
        </p:spPr>
        <p:txBody>
          <a:bodyPr anchor="t" rtlCol="false" tIns="0" lIns="0" bIns="0" rIns="0">
            <a:spAutoFit/>
          </a:bodyPr>
          <a:lstStyle/>
          <a:p>
            <a:pPr algn="ctr">
              <a:lnSpc>
                <a:spcPts val="13800"/>
              </a:lnSpc>
            </a:pPr>
            <a:r>
              <a:rPr lang="en-US" sz="15000">
                <a:solidFill>
                  <a:srgbClr val="000000"/>
                </a:solidFill>
                <a:latin typeface="Circe Contrast"/>
                <a:ea typeface="Circe Contrast"/>
                <a:cs typeface="Circe Contrast"/>
                <a:sym typeface="Circe Contrast"/>
              </a:rPr>
              <a:t>RED VECINAL</a:t>
            </a:r>
          </a:p>
        </p:txBody>
      </p:sp>
      <p:grpSp>
        <p:nvGrpSpPr>
          <p:cNvPr name="Group 6" id="6"/>
          <p:cNvGrpSpPr>
            <a:grpSpLocks noChangeAspect="true"/>
          </p:cNvGrpSpPr>
          <p:nvPr/>
        </p:nvGrpSpPr>
        <p:grpSpPr>
          <a:xfrm rot="0">
            <a:off x="13008776" y="9258300"/>
            <a:ext cx="5246370" cy="5246370"/>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8" id="8"/>
          <p:cNvGrpSpPr>
            <a:grpSpLocks noChangeAspect="true"/>
          </p:cNvGrpSpPr>
          <p:nvPr/>
        </p:nvGrpSpPr>
        <p:grpSpPr>
          <a:xfrm rot="0">
            <a:off x="1613152" y="-4217670"/>
            <a:ext cx="5246370" cy="5246370"/>
            <a:chOff x="0" y="0"/>
            <a:chExt cx="6355080" cy="6355080"/>
          </a:xfrm>
        </p:grpSpPr>
        <p:sp>
          <p:nvSpPr>
            <p:cNvPr name="Freeform 9" id="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25076">
                <a:alpha val="40000"/>
              </a:srgbClr>
            </a:solidFill>
          </p:spPr>
        </p:sp>
      </p:grpSp>
      <p:sp>
        <p:nvSpPr>
          <p:cNvPr name="TextBox 10" id="10"/>
          <p:cNvSpPr txBox="true"/>
          <p:nvPr/>
        </p:nvSpPr>
        <p:spPr>
          <a:xfrm rot="0">
            <a:off x="5044808" y="2841061"/>
            <a:ext cx="8198384" cy="679360"/>
          </a:xfrm>
          <a:prstGeom prst="rect">
            <a:avLst/>
          </a:prstGeom>
        </p:spPr>
        <p:txBody>
          <a:bodyPr anchor="t" rtlCol="false" tIns="0" lIns="0" bIns="0" rIns="0">
            <a:spAutoFit/>
          </a:bodyPr>
          <a:lstStyle/>
          <a:p>
            <a:pPr algn="ctr">
              <a:lnSpc>
                <a:spcPts val="5604"/>
              </a:lnSpc>
            </a:pPr>
            <a:r>
              <a:rPr lang="en-US" sz="4003" i="true">
                <a:solidFill>
                  <a:srgbClr val="000000"/>
                </a:solidFill>
                <a:latin typeface="Circe Italics"/>
                <a:ea typeface="Circe Italics"/>
                <a:cs typeface="Circe Italics"/>
                <a:sym typeface="Circe Italics"/>
              </a:rPr>
              <a:t>Proyecto de Capstone</a:t>
            </a:r>
          </a:p>
        </p:txBody>
      </p:sp>
      <p:sp>
        <p:nvSpPr>
          <p:cNvPr name="TextBox 11" id="11"/>
          <p:cNvSpPr txBox="true"/>
          <p:nvPr/>
        </p:nvSpPr>
        <p:spPr>
          <a:xfrm rot="0">
            <a:off x="5044808" y="7837856"/>
            <a:ext cx="8198384" cy="1590584"/>
          </a:xfrm>
          <a:prstGeom prst="rect">
            <a:avLst/>
          </a:prstGeom>
        </p:spPr>
        <p:txBody>
          <a:bodyPr anchor="t" rtlCol="false" tIns="0" lIns="0" bIns="0" rIns="0">
            <a:spAutoFit/>
          </a:bodyPr>
          <a:lstStyle/>
          <a:p>
            <a:pPr algn="ctr">
              <a:lnSpc>
                <a:spcPts val="4205"/>
              </a:lnSpc>
            </a:pPr>
            <a:r>
              <a:rPr lang="en-US" sz="3003">
                <a:solidFill>
                  <a:srgbClr val="000000"/>
                </a:solidFill>
                <a:latin typeface="Circe"/>
                <a:ea typeface="Circe"/>
                <a:cs typeface="Circe"/>
                <a:sym typeface="Circe"/>
              </a:rPr>
              <a:t>Asignatura: Capstone </a:t>
            </a:r>
          </a:p>
          <a:p>
            <a:pPr algn="ctr">
              <a:lnSpc>
                <a:spcPts val="4205"/>
              </a:lnSpc>
            </a:pPr>
            <a:r>
              <a:rPr lang="en-US" sz="3003">
                <a:solidFill>
                  <a:srgbClr val="000000"/>
                </a:solidFill>
                <a:latin typeface="Circe"/>
                <a:ea typeface="Circe"/>
                <a:cs typeface="Circe"/>
                <a:sym typeface="Circe"/>
              </a:rPr>
              <a:t>Sección: 002D</a:t>
            </a:r>
          </a:p>
          <a:p>
            <a:pPr algn="ctr">
              <a:lnSpc>
                <a:spcPts val="4205"/>
              </a:lnSpc>
            </a:pPr>
            <a:r>
              <a:rPr lang="en-US" sz="3003">
                <a:solidFill>
                  <a:srgbClr val="000000"/>
                </a:solidFill>
                <a:latin typeface="Circe"/>
                <a:ea typeface="Circe"/>
                <a:cs typeface="Circe"/>
                <a:sym typeface="Circe"/>
              </a:rPr>
              <a:t>Docente: Francisco Diaz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grpSp>
        <p:nvGrpSpPr>
          <p:cNvPr name="Group 2" id="2"/>
          <p:cNvGrpSpPr/>
          <p:nvPr/>
        </p:nvGrpSpPr>
        <p:grpSpPr>
          <a:xfrm rot="0">
            <a:off x="4450508" y="3002284"/>
            <a:ext cx="2759917" cy="3475671"/>
            <a:chOff x="0" y="0"/>
            <a:chExt cx="3679890" cy="4634227"/>
          </a:xfrm>
        </p:grpSpPr>
        <p:sp>
          <p:nvSpPr>
            <p:cNvPr name="Freeform 3" id="3"/>
            <p:cNvSpPr/>
            <p:nvPr/>
          </p:nvSpPr>
          <p:spPr>
            <a:xfrm flipH="false" flipV="false" rot="5400000">
              <a:off x="1143385" y="2099673"/>
              <a:ext cx="1391169" cy="3677939"/>
            </a:xfrm>
            <a:custGeom>
              <a:avLst/>
              <a:gdLst/>
              <a:ahLst/>
              <a:cxnLst/>
              <a:rect r="r" b="b" t="t" l="l"/>
              <a:pathLst>
                <a:path h="3677939" w="1391169">
                  <a:moveTo>
                    <a:pt x="0" y="0"/>
                  </a:moveTo>
                  <a:lnTo>
                    <a:pt x="1391169" y="0"/>
                  </a:lnTo>
                  <a:lnTo>
                    <a:pt x="1391169" y="3677940"/>
                  </a:lnTo>
                  <a:lnTo>
                    <a:pt x="0" y="3677940"/>
                  </a:lnTo>
                  <a:lnTo>
                    <a:pt x="0" y="0"/>
                  </a:lnTo>
                  <a:close/>
                </a:path>
              </a:pathLst>
            </a:custGeom>
            <a:blipFill>
              <a:blip r:embed="rId2"/>
              <a:stretch>
                <a:fillRect l="-2214" t="0" r="-2214" b="0"/>
              </a:stretch>
            </a:blipFill>
          </p:spPr>
        </p:sp>
        <p:grpSp>
          <p:nvGrpSpPr>
            <p:cNvPr name="Group 4" id="4"/>
            <p:cNvGrpSpPr/>
            <p:nvPr/>
          </p:nvGrpSpPr>
          <p:grpSpPr>
            <a:xfrm rot="0">
              <a:off x="1951" y="0"/>
              <a:ext cx="3677939" cy="4224644"/>
              <a:chOff x="0" y="0"/>
              <a:chExt cx="1528290" cy="1755461"/>
            </a:xfrm>
          </p:grpSpPr>
          <p:sp>
            <p:nvSpPr>
              <p:cNvPr name="Freeform 5" id="5"/>
              <p:cNvSpPr/>
              <p:nvPr/>
            </p:nvSpPr>
            <p:spPr>
              <a:xfrm flipH="false" flipV="false" rot="0">
                <a:off x="0" y="0"/>
                <a:ext cx="1528290" cy="1755461"/>
              </a:xfrm>
              <a:custGeom>
                <a:avLst/>
                <a:gdLst/>
                <a:ahLst/>
                <a:cxnLst/>
                <a:rect r="r" b="b" t="t" l="l"/>
                <a:pathLst>
                  <a:path h="1755461" w="1528290">
                    <a:moveTo>
                      <a:pt x="1403830" y="1755461"/>
                    </a:moveTo>
                    <a:lnTo>
                      <a:pt x="124460" y="1755461"/>
                    </a:lnTo>
                    <a:cubicBezTo>
                      <a:pt x="55880" y="1755461"/>
                      <a:pt x="0" y="1699581"/>
                      <a:pt x="0" y="1631001"/>
                    </a:cubicBezTo>
                    <a:lnTo>
                      <a:pt x="0" y="124460"/>
                    </a:lnTo>
                    <a:cubicBezTo>
                      <a:pt x="0" y="55880"/>
                      <a:pt x="55880" y="0"/>
                      <a:pt x="124460" y="0"/>
                    </a:cubicBezTo>
                    <a:lnTo>
                      <a:pt x="1403830" y="0"/>
                    </a:lnTo>
                    <a:cubicBezTo>
                      <a:pt x="1472410" y="0"/>
                      <a:pt x="1528290" y="55880"/>
                      <a:pt x="1528290" y="124460"/>
                    </a:cubicBezTo>
                    <a:lnTo>
                      <a:pt x="1528290" y="1631001"/>
                    </a:lnTo>
                    <a:cubicBezTo>
                      <a:pt x="1528290" y="1699581"/>
                      <a:pt x="1472410" y="1755461"/>
                      <a:pt x="1403830" y="1755461"/>
                    </a:cubicBezTo>
                    <a:close/>
                  </a:path>
                </a:pathLst>
              </a:custGeom>
              <a:solidFill>
                <a:srgbClr val="FFFFFF"/>
              </a:solidFill>
            </p:spPr>
          </p:sp>
        </p:grpSp>
      </p:grpSp>
      <p:sp>
        <p:nvSpPr>
          <p:cNvPr name="TextBox 6" id="6"/>
          <p:cNvSpPr txBox="true"/>
          <p:nvPr/>
        </p:nvSpPr>
        <p:spPr>
          <a:xfrm rot="0">
            <a:off x="1784742" y="1028700"/>
            <a:ext cx="14552052" cy="1514475"/>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412D44"/>
                </a:solidFill>
                <a:latin typeface="Circe Contrast"/>
                <a:ea typeface="Circe Contrast"/>
                <a:cs typeface="Circe Contrast"/>
                <a:sym typeface="Circe Contrast"/>
              </a:rPr>
              <a:t>Tecnologias utilizadas</a:t>
            </a:r>
          </a:p>
        </p:txBody>
      </p:sp>
      <p:sp>
        <p:nvSpPr>
          <p:cNvPr name="TextBox 7" id="7"/>
          <p:cNvSpPr txBox="true"/>
          <p:nvPr/>
        </p:nvSpPr>
        <p:spPr>
          <a:xfrm rot="0">
            <a:off x="4642065" y="5261763"/>
            <a:ext cx="2378266" cy="44035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PYTHON</a:t>
            </a:r>
          </a:p>
        </p:txBody>
      </p:sp>
      <p:grpSp>
        <p:nvGrpSpPr>
          <p:cNvPr name="Group 8" id="8"/>
          <p:cNvGrpSpPr/>
          <p:nvPr/>
        </p:nvGrpSpPr>
        <p:grpSpPr>
          <a:xfrm rot="0">
            <a:off x="5075156" y="3429579"/>
            <a:ext cx="1512084" cy="15120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10" id="10"/>
          <p:cNvGrpSpPr/>
          <p:nvPr/>
        </p:nvGrpSpPr>
        <p:grpSpPr>
          <a:xfrm rot="0">
            <a:off x="7765208" y="3002284"/>
            <a:ext cx="2759917" cy="3475671"/>
            <a:chOff x="0" y="0"/>
            <a:chExt cx="3679890" cy="4634227"/>
          </a:xfrm>
        </p:grpSpPr>
        <p:sp>
          <p:nvSpPr>
            <p:cNvPr name="Freeform 11" id="11"/>
            <p:cNvSpPr/>
            <p:nvPr/>
          </p:nvSpPr>
          <p:spPr>
            <a:xfrm flipH="false" flipV="false" rot="5400000">
              <a:off x="1143385" y="2099673"/>
              <a:ext cx="1391169" cy="3677939"/>
            </a:xfrm>
            <a:custGeom>
              <a:avLst/>
              <a:gdLst/>
              <a:ahLst/>
              <a:cxnLst/>
              <a:rect r="r" b="b" t="t" l="l"/>
              <a:pathLst>
                <a:path h="3677939" w="1391169">
                  <a:moveTo>
                    <a:pt x="0" y="0"/>
                  </a:moveTo>
                  <a:lnTo>
                    <a:pt x="1391169" y="0"/>
                  </a:lnTo>
                  <a:lnTo>
                    <a:pt x="1391169" y="3677940"/>
                  </a:lnTo>
                  <a:lnTo>
                    <a:pt x="0" y="3677940"/>
                  </a:lnTo>
                  <a:lnTo>
                    <a:pt x="0" y="0"/>
                  </a:lnTo>
                  <a:close/>
                </a:path>
              </a:pathLst>
            </a:custGeom>
            <a:blipFill>
              <a:blip r:embed="rId2"/>
              <a:stretch>
                <a:fillRect l="-2214" t="0" r="-2214" b="0"/>
              </a:stretch>
            </a:blipFill>
          </p:spPr>
        </p:sp>
        <p:grpSp>
          <p:nvGrpSpPr>
            <p:cNvPr name="Group 12" id="12"/>
            <p:cNvGrpSpPr/>
            <p:nvPr/>
          </p:nvGrpSpPr>
          <p:grpSpPr>
            <a:xfrm rot="0">
              <a:off x="1951" y="0"/>
              <a:ext cx="3677939" cy="4224644"/>
              <a:chOff x="0" y="0"/>
              <a:chExt cx="1528290" cy="1755461"/>
            </a:xfrm>
          </p:grpSpPr>
          <p:sp>
            <p:nvSpPr>
              <p:cNvPr name="Freeform 13" id="13"/>
              <p:cNvSpPr/>
              <p:nvPr/>
            </p:nvSpPr>
            <p:spPr>
              <a:xfrm flipH="false" flipV="false" rot="0">
                <a:off x="0" y="0"/>
                <a:ext cx="1528290" cy="1755461"/>
              </a:xfrm>
              <a:custGeom>
                <a:avLst/>
                <a:gdLst/>
                <a:ahLst/>
                <a:cxnLst/>
                <a:rect r="r" b="b" t="t" l="l"/>
                <a:pathLst>
                  <a:path h="1755461" w="1528290">
                    <a:moveTo>
                      <a:pt x="1403830" y="1755461"/>
                    </a:moveTo>
                    <a:lnTo>
                      <a:pt x="124460" y="1755461"/>
                    </a:lnTo>
                    <a:cubicBezTo>
                      <a:pt x="55880" y="1755461"/>
                      <a:pt x="0" y="1699581"/>
                      <a:pt x="0" y="1631001"/>
                    </a:cubicBezTo>
                    <a:lnTo>
                      <a:pt x="0" y="124460"/>
                    </a:lnTo>
                    <a:cubicBezTo>
                      <a:pt x="0" y="55880"/>
                      <a:pt x="55880" y="0"/>
                      <a:pt x="124460" y="0"/>
                    </a:cubicBezTo>
                    <a:lnTo>
                      <a:pt x="1403830" y="0"/>
                    </a:lnTo>
                    <a:cubicBezTo>
                      <a:pt x="1472410" y="0"/>
                      <a:pt x="1528290" y="55880"/>
                      <a:pt x="1528290" y="124460"/>
                    </a:cubicBezTo>
                    <a:lnTo>
                      <a:pt x="1528290" y="1631001"/>
                    </a:lnTo>
                    <a:cubicBezTo>
                      <a:pt x="1528290" y="1699581"/>
                      <a:pt x="1472410" y="1755461"/>
                      <a:pt x="1403830" y="1755461"/>
                    </a:cubicBezTo>
                    <a:close/>
                  </a:path>
                </a:pathLst>
              </a:custGeom>
              <a:solidFill>
                <a:srgbClr val="FFFFFF"/>
              </a:solidFill>
            </p:spPr>
          </p:sp>
        </p:grpSp>
      </p:grpSp>
      <p:sp>
        <p:nvSpPr>
          <p:cNvPr name="TextBox 14" id="14"/>
          <p:cNvSpPr txBox="true"/>
          <p:nvPr/>
        </p:nvSpPr>
        <p:spPr>
          <a:xfrm rot="0">
            <a:off x="7956765" y="5261763"/>
            <a:ext cx="2378266" cy="44035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DJANGO</a:t>
            </a:r>
          </a:p>
        </p:txBody>
      </p:sp>
      <p:grpSp>
        <p:nvGrpSpPr>
          <p:cNvPr name="Group 15" id="15"/>
          <p:cNvGrpSpPr/>
          <p:nvPr/>
        </p:nvGrpSpPr>
        <p:grpSpPr>
          <a:xfrm rot="0">
            <a:off x="11077575" y="2950744"/>
            <a:ext cx="2759917" cy="3475671"/>
            <a:chOff x="0" y="0"/>
            <a:chExt cx="3679890" cy="4634227"/>
          </a:xfrm>
        </p:grpSpPr>
        <p:sp>
          <p:nvSpPr>
            <p:cNvPr name="Freeform 16" id="16"/>
            <p:cNvSpPr/>
            <p:nvPr/>
          </p:nvSpPr>
          <p:spPr>
            <a:xfrm flipH="false" flipV="false" rot="5400000">
              <a:off x="1143385" y="2099673"/>
              <a:ext cx="1391169" cy="3677939"/>
            </a:xfrm>
            <a:custGeom>
              <a:avLst/>
              <a:gdLst/>
              <a:ahLst/>
              <a:cxnLst/>
              <a:rect r="r" b="b" t="t" l="l"/>
              <a:pathLst>
                <a:path h="3677939" w="1391169">
                  <a:moveTo>
                    <a:pt x="0" y="0"/>
                  </a:moveTo>
                  <a:lnTo>
                    <a:pt x="1391169" y="0"/>
                  </a:lnTo>
                  <a:lnTo>
                    <a:pt x="1391169" y="3677940"/>
                  </a:lnTo>
                  <a:lnTo>
                    <a:pt x="0" y="3677940"/>
                  </a:lnTo>
                  <a:lnTo>
                    <a:pt x="0" y="0"/>
                  </a:lnTo>
                  <a:close/>
                </a:path>
              </a:pathLst>
            </a:custGeom>
            <a:blipFill>
              <a:blip r:embed="rId2"/>
              <a:stretch>
                <a:fillRect l="-2214" t="0" r="-2214" b="0"/>
              </a:stretch>
            </a:blipFill>
          </p:spPr>
        </p:sp>
        <p:grpSp>
          <p:nvGrpSpPr>
            <p:cNvPr name="Group 17" id="17"/>
            <p:cNvGrpSpPr/>
            <p:nvPr/>
          </p:nvGrpSpPr>
          <p:grpSpPr>
            <a:xfrm rot="0">
              <a:off x="1951" y="0"/>
              <a:ext cx="3677939" cy="4224644"/>
              <a:chOff x="0" y="0"/>
              <a:chExt cx="1528290" cy="1755461"/>
            </a:xfrm>
          </p:grpSpPr>
          <p:sp>
            <p:nvSpPr>
              <p:cNvPr name="Freeform 18" id="18"/>
              <p:cNvSpPr/>
              <p:nvPr/>
            </p:nvSpPr>
            <p:spPr>
              <a:xfrm flipH="false" flipV="false" rot="0">
                <a:off x="0" y="0"/>
                <a:ext cx="1528290" cy="1755461"/>
              </a:xfrm>
              <a:custGeom>
                <a:avLst/>
                <a:gdLst/>
                <a:ahLst/>
                <a:cxnLst/>
                <a:rect r="r" b="b" t="t" l="l"/>
                <a:pathLst>
                  <a:path h="1755461" w="1528290">
                    <a:moveTo>
                      <a:pt x="1403830" y="1755461"/>
                    </a:moveTo>
                    <a:lnTo>
                      <a:pt x="124460" y="1755461"/>
                    </a:lnTo>
                    <a:cubicBezTo>
                      <a:pt x="55880" y="1755461"/>
                      <a:pt x="0" y="1699581"/>
                      <a:pt x="0" y="1631001"/>
                    </a:cubicBezTo>
                    <a:lnTo>
                      <a:pt x="0" y="124460"/>
                    </a:lnTo>
                    <a:cubicBezTo>
                      <a:pt x="0" y="55880"/>
                      <a:pt x="55880" y="0"/>
                      <a:pt x="124460" y="0"/>
                    </a:cubicBezTo>
                    <a:lnTo>
                      <a:pt x="1403830" y="0"/>
                    </a:lnTo>
                    <a:cubicBezTo>
                      <a:pt x="1472410" y="0"/>
                      <a:pt x="1528290" y="55880"/>
                      <a:pt x="1528290" y="124460"/>
                    </a:cubicBezTo>
                    <a:lnTo>
                      <a:pt x="1528290" y="1631001"/>
                    </a:lnTo>
                    <a:cubicBezTo>
                      <a:pt x="1528290" y="1699581"/>
                      <a:pt x="1472410" y="1755461"/>
                      <a:pt x="1403830" y="1755461"/>
                    </a:cubicBezTo>
                    <a:close/>
                  </a:path>
                </a:pathLst>
              </a:custGeom>
              <a:solidFill>
                <a:srgbClr val="FFFFFF"/>
              </a:solidFill>
            </p:spPr>
          </p:sp>
        </p:grpSp>
      </p:grpSp>
      <p:sp>
        <p:nvSpPr>
          <p:cNvPr name="TextBox 19" id="19"/>
          <p:cNvSpPr txBox="true"/>
          <p:nvPr/>
        </p:nvSpPr>
        <p:spPr>
          <a:xfrm rot="0">
            <a:off x="11269132" y="5210224"/>
            <a:ext cx="2378266" cy="44035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HTML</a:t>
            </a:r>
          </a:p>
        </p:txBody>
      </p:sp>
      <p:grpSp>
        <p:nvGrpSpPr>
          <p:cNvPr name="Group 20" id="20"/>
          <p:cNvGrpSpPr/>
          <p:nvPr/>
        </p:nvGrpSpPr>
        <p:grpSpPr>
          <a:xfrm rot="0">
            <a:off x="4450508" y="6811329"/>
            <a:ext cx="2759917" cy="3475671"/>
            <a:chOff x="0" y="0"/>
            <a:chExt cx="3679890" cy="4634227"/>
          </a:xfrm>
        </p:grpSpPr>
        <p:sp>
          <p:nvSpPr>
            <p:cNvPr name="Freeform 21" id="21"/>
            <p:cNvSpPr/>
            <p:nvPr/>
          </p:nvSpPr>
          <p:spPr>
            <a:xfrm flipH="false" flipV="false" rot="5400000">
              <a:off x="1143385" y="2099673"/>
              <a:ext cx="1391169" cy="3677939"/>
            </a:xfrm>
            <a:custGeom>
              <a:avLst/>
              <a:gdLst/>
              <a:ahLst/>
              <a:cxnLst/>
              <a:rect r="r" b="b" t="t" l="l"/>
              <a:pathLst>
                <a:path h="3677939" w="1391169">
                  <a:moveTo>
                    <a:pt x="0" y="0"/>
                  </a:moveTo>
                  <a:lnTo>
                    <a:pt x="1391169" y="0"/>
                  </a:lnTo>
                  <a:lnTo>
                    <a:pt x="1391169" y="3677940"/>
                  </a:lnTo>
                  <a:lnTo>
                    <a:pt x="0" y="3677940"/>
                  </a:lnTo>
                  <a:lnTo>
                    <a:pt x="0" y="0"/>
                  </a:lnTo>
                  <a:close/>
                </a:path>
              </a:pathLst>
            </a:custGeom>
            <a:blipFill>
              <a:blip r:embed="rId2"/>
              <a:stretch>
                <a:fillRect l="-2214" t="0" r="-2214" b="0"/>
              </a:stretch>
            </a:blipFill>
          </p:spPr>
        </p:sp>
        <p:grpSp>
          <p:nvGrpSpPr>
            <p:cNvPr name="Group 22" id="22"/>
            <p:cNvGrpSpPr/>
            <p:nvPr/>
          </p:nvGrpSpPr>
          <p:grpSpPr>
            <a:xfrm rot="0">
              <a:off x="1951" y="0"/>
              <a:ext cx="3677939" cy="4224644"/>
              <a:chOff x="0" y="0"/>
              <a:chExt cx="1528290" cy="1755461"/>
            </a:xfrm>
          </p:grpSpPr>
          <p:sp>
            <p:nvSpPr>
              <p:cNvPr name="Freeform 23" id="23"/>
              <p:cNvSpPr/>
              <p:nvPr/>
            </p:nvSpPr>
            <p:spPr>
              <a:xfrm flipH="false" flipV="false" rot="0">
                <a:off x="0" y="0"/>
                <a:ext cx="1528290" cy="1755461"/>
              </a:xfrm>
              <a:custGeom>
                <a:avLst/>
                <a:gdLst/>
                <a:ahLst/>
                <a:cxnLst/>
                <a:rect r="r" b="b" t="t" l="l"/>
                <a:pathLst>
                  <a:path h="1755461" w="1528290">
                    <a:moveTo>
                      <a:pt x="1403830" y="1755461"/>
                    </a:moveTo>
                    <a:lnTo>
                      <a:pt x="124460" y="1755461"/>
                    </a:lnTo>
                    <a:cubicBezTo>
                      <a:pt x="55880" y="1755461"/>
                      <a:pt x="0" y="1699581"/>
                      <a:pt x="0" y="1631001"/>
                    </a:cubicBezTo>
                    <a:lnTo>
                      <a:pt x="0" y="124460"/>
                    </a:lnTo>
                    <a:cubicBezTo>
                      <a:pt x="0" y="55880"/>
                      <a:pt x="55880" y="0"/>
                      <a:pt x="124460" y="0"/>
                    </a:cubicBezTo>
                    <a:lnTo>
                      <a:pt x="1403830" y="0"/>
                    </a:lnTo>
                    <a:cubicBezTo>
                      <a:pt x="1472410" y="0"/>
                      <a:pt x="1528290" y="55880"/>
                      <a:pt x="1528290" y="124460"/>
                    </a:cubicBezTo>
                    <a:lnTo>
                      <a:pt x="1528290" y="1631001"/>
                    </a:lnTo>
                    <a:cubicBezTo>
                      <a:pt x="1528290" y="1699581"/>
                      <a:pt x="1472410" y="1755461"/>
                      <a:pt x="1403830" y="1755461"/>
                    </a:cubicBezTo>
                    <a:close/>
                  </a:path>
                </a:pathLst>
              </a:custGeom>
              <a:solidFill>
                <a:srgbClr val="FFFFFF"/>
              </a:solidFill>
            </p:spPr>
          </p:sp>
        </p:grpSp>
      </p:grpSp>
      <p:sp>
        <p:nvSpPr>
          <p:cNvPr name="TextBox 24" id="24"/>
          <p:cNvSpPr txBox="true"/>
          <p:nvPr/>
        </p:nvSpPr>
        <p:spPr>
          <a:xfrm rot="0">
            <a:off x="4642065" y="9070809"/>
            <a:ext cx="2378266" cy="44035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JAVASCRIPT</a:t>
            </a:r>
          </a:p>
        </p:txBody>
      </p:sp>
      <p:grpSp>
        <p:nvGrpSpPr>
          <p:cNvPr name="Group 25" id="25"/>
          <p:cNvGrpSpPr/>
          <p:nvPr/>
        </p:nvGrpSpPr>
        <p:grpSpPr>
          <a:xfrm rot="0">
            <a:off x="7762875" y="6811329"/>
            <a:ext cx="2759917" cy="3475671"/>
            <a:chOff x="0" y="0"/>
            <a:chExt cx="3679890" cy="4634227"/>
          </a:xfrm>
        </p:grpSpPr>
        <p:sp>
          <p:nvSpPr>
            <p:cNvPr name="Freeform 26" id="26"/>
            <p:cNvSpPr/>
            <p:nvPr/>
          </p:nvSpPr>
          <p:spPr>
            <a:xfrm flipH="false" flipV="false" rot="5400000">
              <a:off x="1143385" y="2099673"/>
              <a:ext cx="1391169" cy="3677939"/>
            </a:xfrm>
            <a:custGeom>
              <a:avLst/>
              <a:gdLst/>
              <a:ahLst/>
              <a:cxnLst/>
              <a:rect r="r" b="b" t="t" l="l"/>
              <a:pathLst>
                <a:path h="3677939" w="1391169">
                  <a:moveTo>
                    <a:pt x="0" y="0"/>
                  </a:moveTo>
                  <a:lnTo>
                    <a:pt x="1391169" y="0"/>
                  </a:lnTo>
                  <a:lnTo>
                    <a:pt x="1391169" y="3677940"/>
                  </a:lnTo>
                  <a:lnTo>
                    <a:pt x="0" y="3677940"/>
                  </a:lnTo>
                  <a:lnTo>
                    <a:pt x="0" y="0"/>
                  </a:lnTo>
                  <a:close/>
                </a:path>
              </a:pathLst>
            </a:custGeom>
            <a:blipFill>
              <a:blip r:embed="rId2"/>
              <a:stretch>
                <a:fillRect l="-2214" t="0" r="-2214" b="0"/>
              </a:stretch>
            </a:blipFill>
          </p:spPr>
        </p:sp>
        <p:grpSp>
          <p:nvGrpSpPr>
            <p:cNvPr name="Group 27" id="27"/>
            <p:cNvGrpSpPr/>
            <p:nvPr/>
          </p:nvGrpSpPr>
          <p:grpSpPr>
            <a:xfrm rot="0">
              <a:off x="1951" y="0"/>
              <a:ext cx="3677939" cy="4224644"/>
              <a:chOff x="0" y="0"/>
              <a:chExt cx="1528290" cy="1755461"/>
            </a:xfrm>
          </p:grpSpPr>
          <p:sp>
            <p:nvSpPr>
              <p:cNvPr name="Freeform 28" id="28"/>
              <p:cNvSpPr/>
              <p:nvPr/>
            </p:nvSpPr>
            <p:spPr>
              <a:xfrm flipH="false" flipV="false" rot="0">
                <a:off x="0" y="0"/>
                <a:ext cx="1528290" cy="1755461"/>
              </a:xfrm>
              <a:custGeom>
                <a:avLst/>
                <a:gdLst/>
                <a:ahLst/>
                <a:cxnLst/>
                <a:rect r="r" b="b" t="t" l="l"/>
                <a:pathLst>
                  <a:path h="1755461" w="1528290">
                    <a:moveTo>
                      <a:pt x="1403830" y="1755461"/>
                    </a:moveTo>
                    <a:lnTo>
                      <a:pt x="124460" y="1755461"/>
                    </a:lnTo>
                    <a:cubicBezTo>
                      <a:pt x="55880" y="1755461"/>
                      <a:pt x="0" y="1699581"/>
                      <a:pt x="0" y="1631001"/>
                    </a:cubicBezTo>
                    <a:lnTo>
                      <a:pt x="0" y="124460"/>
                    </a:lnTo>
                    <a:cubicBezTo>
                      <a:pt x="0" y="55880"/>
                      <a:pt x="55880" y="0"/>
                      <a:pt x="124460" y="0"/>
                    </a:cubicBezTo>
                    <a:lnTo>
                      <a:pt x="1403830" y="0"/>
                    </a:lnTo>
                    <a:cubicBezTo>
                      <a:pt x="1472410" y="0"/>
                      <a:pt x="1528290" y="55880"/>
                      <a:pt x="1528290" y="124460"/>
                    </a:cubicBezTo>
                    <a:lnTo>
                      <a:pt x="1528290" y="1631001"/>
                    </a:lnTo>
                    <a:cubicBezTo>
                      <a:pt x="1528290" y="1699581"/>
                      <a:pt x="1472410" y="1755461"/>
                      <a:pt x="1403830" y="1755461"/>
                    </a:cubicBezTo>
                    <a:close/>
                  </a:path>
                </a:pathLst>
              </a:custGeom>
              <a:solidFill>
                <a:srgbClr val="FFFFFF"/>
              </a:solidFill>
            </p:spPr>
          </p:sp>
        </p:grpSp>
      </p:grpSp>
      <p:sp>
        <p:nvSpPr>
          <p:cNvPr name="TextBox 29" id="29"/>
          <p:cNvSpPr txBox="true"/>
          <p:nvPr/>
        </p:nvSpPr>
        <p:spPr>
          <a:xfrm rot="0">
            <a:off x="7858654" y="9070809"/>
            <a:ext cx="2568360" cy="44035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BOOTSTRAP</a:t>
            </a:r>
          </a:p>
        </p:txBody>
      </p:sp>
      <p:grpSp>
        <p:nvGrpSpPr>
          <p:cNvPr name="Group 30" id="30"/>
          <p:cNvGrpSpPr/>
          <p:nvPr/>
        </p:nvGrpSpPr>
        <p:grpSpPr>
          <a:xfrm rot="0">
            <a:off x="11075242" y="6712165"/>
            <a:ext cx="2759917" cy="3475671"/>
            <a:chOff x="0" y="0"/>
            <a:chExt cx="3679890" cy="4634227"/>
          </a:xfrm>
        </p:grpSpPr>
        <p:sp>
          <p:nvSpPr>
            <p:cNvPr name="Freeform 31" id="31"/>
            <p:cNvSpPr/>
            <p:nvPr/>
          </p:nvSpPr>
          <p:spPr>
            <a:xfrm flipH="false" flipV="false" rot="5400000">
              <a:off x="1143385" y="2099673"/>
              <a:ext cx="1391169" cy="3677939"/>
            </a:xfrm>
            <a:custGeom>
              <a:avLst/>
              <a:gdLst/>
              <a:ahLst/>
              <a:cxnLst/>
              <a:rect r="r" b="b" t="t" l="l"/>
              <a:pathLst>
                <a:path h="3677939" w="1391169">
                  <a:moveTo>
                    <a:pt x="0" y="0"/>
                  </a:moveTo>
                  <a:lnTo>
                    <a:pt x="1391169" y="0"/>
                  </a:lnTo>
                  <a:lnTo>
                    <a:pt x="1391169" y="3677940"/>
                  </a:lnTo>
                  <a:lnTo>
                    <a:pt x="0" y="3677940"/>
                  </a:lnTo>
                  <a:lnTo>
                    <a:pt x="0" y="0"/>
                  </a:lnTo>
                  <a:close/>
                </a:path>
              </a:pathLst>
            </a:custGeom>
            <a:blipFill>
              <a:blip r:embed="rId2"/>
              <a:stretch>
                <a:fillRect l="-2214" t="0" r="-2214" b="0"/>
              </a:stretch>
            </a:blipFill>
          </p:spPr>
        </p:sp>
        <p:grpSp>
          <p:nvGrpSpPr>
            <p:cNvPr name="Group 32" id="32"/>
            <p:cNvGrpSpPr/>
            <p:nvPr/>
          </p:nvGrpSpPr>
          <p:grpSpPr>
            <a:xfrm rot="0">
              <a:off x="1951" y="0"/>
              <a:ext cx="3677939" cy="4224644"/>
              <a:chOff x="0" y="0"/>
              <a:chExt cx="1528290" cy="1755461"/>
            </a:xfrm>
          </p:grpSpPr>
          <p:sp>
            <p:nvSpPr>
              <p:cNvPr name="Freeform 33" id="33"/>
              <p:cNvSpPr/>
              <p:nvPr/>
            </p:nvSpPr>
            <p:spPr>
              <a:xfrm flipH="false" flipV="false" rot="0">
                <a:off x="0" y="0"/>
                <a:ext cx="1528290" cy="1755461"/>
              </a:xfrm>
              <a:custGeom>
                <a:avLst/>
                <a:gdLst/>
                <a:ahLst/>
                <a:cxnLst/>
                <a:rect r="r" b="b" t="t" l="l"/>
                <a:pathLst>
                  <a:path h="1755461" w="1528290">
                    <a:moveTo>
                      <a:pt x="1403830" y="1755461"/>
                    </a:moveTo>
                    <a:lnTo>
                      <a:pt x="124460" y="1755461"/>
                    </a:lnTo>
                    <a:cubicBezTo>
                      <a:pt x="55880" y="1755461"/>
                      <a:pt x="0" y="1699581"/>
                      <a:pt x="0" y="1631001"/>
                    </a:cubicBezTo>
                    <a:lnTo>
                      <a:pt x="0" y="124460"/>
                    </a:lnTo>
                    <a:cubicBezTo>
                      <a:pt x="0" y="55880"/>
                      <a:pt x="55880" y="0"/>
                      <a:pt x="124460" y="0"/>
                    </a:cubicBezTo>
                    <a:lnTo>
                      <a:pt x="1403830" y="0"/>
                    </a:lnTo>
                    <a:cubicBezTo>
                      <a:pt x="1472410" y="0"/>
                      <a:pt x="1528290" y="55880"/>
                      <a:pt x="1528290" y="124460"/>
                    </a:cubicBezTo>
                    <a:lnTo>
                      <a:pt x="1528290" y="1631001"/>
                    </a:lnTo>
                    <a:cubicBezTo>
                      <a:pt x="1528290" y="1699581"/>
                      <a:pt x="1472410" y="1755461"/>
                      <a:pt x="1403830" y="1755461"/>
                    </a:cubicBezTo>
                    <a:close/>
                  </a:path>
                </a:pathLst>
              </a:custGeom>
              <a:solidFill>
                <a:srgbClr val="FFFFFF"/>
              </a:solidFill>
            </p:spPr>
          </p:sp>
        </p:grpSp>
      </p:grpSp>
      <p:sp>
        <p:nvSpPr>
          <p:cNvPr name="TextBox 34" id="34"/>
          <p:cNvSpPr txBox="true"/>
          <p:nvPr/>
        </p:nvSpPr>
        <p:spPr>
          <a:xfrm rot="0">
            <a:off x="11266800" y="8971644"/>
            <a:ext cx="2378266" cy="87850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BBDD DE DJANGO</a:t>
            </a:r>
          </a:p>
        </p:txBody>
      </p:sp>
      <p:sp>
        <p:nvSpPr>
          <p:cNvPr name="Freeform 35" id="35"/>
          <p:cNvSpPr/>
          <p:nvPr/>
        </p:nvSpPr>
        <p:spPr>
          <a:xfrm flipH="false" flipV="false" rot="0">
            <a:off x="8485273" y="3451740"/>
            <a:ext cx="1150990" cy="1467763"/>
          </a:xfrm>
          <a:custGeom>
            <a:avLst/>
            <a:gdLst/>
            <a:ahLst/>
            <a:cxnLst/>
            <a:rect r="r" b="b" t="t" l="l"/>
            <a:pathLst>
              <a:path h="1467763" w="1150990">
                <a:moveTo>
                  <a:pt x="0" y="0"/>
                </a:moveTo>
                <a:lnTo>
                  <a:pt x="1150990" y="0"/>
                </a:lnTo>
                <a:lnTo>
                  <a:pt x="1150990" y="1467763"/>
                </a:lnTo>
                <a:lnTo>
                  <a:pt x="0" y="1467763"/>
                </a:lnTo>
                <a:lnTo>
                  <a:pt x="0" y="0"/>
                </a:lnTo>
                <a:close/>
              </a:path>
            </a:pathLst>
          </a:custGeom>
          <a:blipFill>
            <a:blip r:embed="rId4"/>
            <a:stretch>
              <a:fillRect l="0" t="0" r="0" b="0"/>
            </a:stretch>
          </a:blipFill>
        </p:spPr>
      </p:sp>
      <p:sp>
        <p:nvSpPr>
          <p:cNvPr name="Freeform 36" id="36"/>
          <p:cNvSpPr/>
          <p:nvPr/>
        </p:nvSpPr>
        <p:spPr>
          <a:xfrm flipH="false" flipV="false" rot="0">
            <a:off x="11721787" y="3474835"/>
            <a:ext cx="1466829" cy="1466829"/>
          </a:xfrm>
          <a:custGeom>
            <a:avLst/>
            <a:gdLst/>
            <a:ahLst/>
            <a:cxnLst/>
            <a:rect r="r" b="b" t="t" l="l"/>
            <a:pathLst>
              <a:path h="1466829" w="1466829">
                <a:moveTo>
                  <a:pt x="0" y="0"/>
                </a:moveTo>
                <a:lnTo>
                  <a:pt x="1466829" y="0"/>
                </a:lnTo>
                <a:lnTo>
                  <a:pt x="1466829" y="1466829"/>
                </a:lnTo>
                <a:lnTo>
                  <a:pt x="0" y="1466829"/>
                </a:lnTo>
                <a:lnTo>
                  <a:pt x="0" y="0"/>
                </a:lnTo>
                <a:close/>
              </a:path>
            </a:pathLst>
          </a:custGeom>
          <a:blipFill>
            <a:blip r:embed="rId5"/>
            <a:stretch>
              <a:fillRect l="0" t="0" r="0" b="0"/>
            </a:stretch>
          </a:blipFill>
        </p:spPr>
      </p:sp>
      <p:sp>
        <p:nvSpPr>
          <p:cNvPr name="Freeform 37" id="37"/>
          <p:cNvSpPr/>
          <p:nvPr/>
        </p:nvSpPr>
        <p:spPr>
          <a:xfrm flipH="false" flipV="false" rot="0">
            <a:off x="8156989" y="7297957"/>
            <a:ext cx="1977818" cy="1631700"/>
          </a:xfrm>
          <a:custGeom>
            <a:avLst/>
            <a:gdLst/>
            <a:ahLst/>
            <a:cxnLst/>
            <a:rect r="r" b="b" t="t" l="l"/>
            <a:pathLst>
              <a:path h="1631700" w="1977818">
                <a:moveTo>
                  <a:pt x="0" y="0"/>
                </a:moveTo>
                <a:lnTo>
                  <a:pt x="1977818" y="0"/>
                </a:lnTo>
                <a:lnTo>
                  <a:pt x="1977818" y="1631700"/>
                </a:lnTo>
                <a:lnTo>
                  <a:pt x="0" y="1631700"/>
                </a:lnTo>
                <a:lnTo>
                  <a:pt x="0" y="0"/>
                </a:lnTo>
                <a:close/>
              </a:path>
            </a:pathLst>
          </a:custGeom>
          <a:blipFill>
            <a:blip r:embed="rId6"/>
            <a:stretch>
              <a:fillRect l="0" t="0" r="0" b="0"/>
            </a:stretch>
          </a:blipFill>
        </p:spPr>
      </p:sp>
      <p:sp>
        <p:nvSpPr>
          <p:cNvPr name="Freeform 38" id="38"/>
          <p:cNvSpPr/>
          <p:nvPr/>
        </p:nvSpPr>
        <p:spPr>
          <a:xfrm flipH="false" flipV="false" rot="0">
            <a:off x="5080439" y="7363779"/>
            <a:ext cx="1500055" cy="1500055"/>
          </a:xfrm>
          <a:custGeom>
            <a:avLst/>
            <a:gdLst/>
            <a:ahLst/>
            <a:cxnLst/>
            <a:rect r="r" b="b" t="t" l="l"/>
            <a:pathLst>
              <a:path h="1500055" w="1500055">
                <a:moveTo>
                  <a:pt x="0" y="0"/>
                </a:moveTo>
                <a:lnTo>
                  <a:pt x="1500055" y="0"/>
                </a:lnTo>
                <a:lnTo>
                  <a:pt x="1500055" y="1500056"/>
                </a:lnTo>
                <a:lnTo>
                  <a:pt x="0" y="1500056"/>
                </a:lnTo>
                <a:lnTo>
                  <a:pt x="0" y="0"/>
                </a:lnTo>
                <a:close/>
              </a:path>
            </a:pathLst>
          </a:custGeom>
          <a:blipFill>
            <a:blip r:embed="rId7"/>
            <a:stretch>
              <a:fillRect l="0" t="0" r="0" b="0"/>
            </a:stretch>
          </a:blipFill>
        </p:spPr>
      </p:sp>
      <p:sp>
        <p:nvSpPr>
          <p:cNvPr name="Freeform 39" id="39"/>
          <p:cNvSpPr/>
          <p:nvPr/>
        </p:nvSpPr>
        <p:spPr>
          <a:xfrm flipH="false" flipV="false" rot="0">
            <a:off x="11879706" y="7297957"/>
            <a:ext cx="1150990" cy="1467763"/>
          </a:xfrm>
          <a:custGeom>
            <a:avLst/>
            <a:gdLst/>
            <a:ahLst/>
            <a:cxnLst/>
            <a:rect r="r" b="b" t="t" l="l"/>
            <a:pathLst>
              <a:path h="1467763" w="1150990">
                <a:moveTo>
                  <a:pt x="0" y="0"/>
                </a:moveTo>
                <a:lnTo>
                  <a:pt x="1150990" y="0"/>
                </a:lnTo>
                <a:lnTo>
                  <a:pt x="1150990" y="1467763"/>
                </a:lnTo>
                <a:lnTo>
                  <a:pt x="0" y="1467763"/>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090307" y="6184017"/>
            <a:ext cx="10881001"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2304571" y="2718794"/>
            <a:ext cx="13678859" cy="6844306"/>
            <a:chOff x="0" y="0"/>
            <a:chExt cx="3678040" cy="1840331"/>
          </a:xfrm>
        </p:grpSpPr>
        <p:sp>
          <p:nvSpPr>
            <p:cNvPr name="Freeform 4" id="4"/>
            <p:cNvSpPr/>
            <p:nvPr/>
          </p:nvSpPr>
          <p:spPr>
            <a:xfrm flipH="false" flipV="false" rot="0">
              <a:off x="0" y="0"/>
              <a:ext cx="3678040" cy="1840331"/>
            </a:xfrm>
            <a:custGeom>
              <a:avLst/>
              <a:gdLst/>
              <a:ahLst/>
              <a:cxnLst/>
              <a:rect r="r" b="b" t="t" l="l"/>
              <a:pathLst>
                <a:path h="1840331" w="3678040">
                  <a:moveTo>
                    <a:pt x="28865" y="0"/>
                  </a:moveTo>
                  <a:lnTo>
                    <a:pt x="3649175" y="0"/>
                  </a:lnTo>
                  <a:cubicBezTo>
                    <a:pt x="3656830" y="0"/>
                    <a:pt x="3664172" y="3041"/>
                    <a:pt x="3669586" y="8454"/>
                  </a:cubicBezTo>
                  <a:cubicBezTo>
                    <a:pt x="3674999" y="13868"/>
                    <a:pt x="3678040" y="21209"/>
                    <a:pt x="3678040" y="28865"/>
                  </a:cubicBezTo>
                  <a:lnTo>
                    <a:pt x="3678040" y="1811466"/>
                  </a:lnTo>
                  <a:cubicBezTo>
                    <a:pt x="3678040" y="1819122"/>
                    <a:pt x="3674999" y="1826464"/>
                    <a:pt x="3669586" y="1831877"/>
                  </a:cubicBezTo>
                  <a:cubicBezTo>
                    <a:pt x="3664172" y="1837290"/>
                    <a:pt x="3656830" y="1840331"/>
                    <a:pt x="3649175" y="1840331"/>
                  </a:cubicBezTo>
                  <a:lnTo>
                    <a:pt x="28865" y="1840331"/>
                  </a:lnTo>
                  <a:cubicBezTo>
                    <a:pt x="21209" y="1840331"/>
                    <a:pt x="13868" y="1837290"/>
                    <a:pt x="8454" y="1831877"/>
                  </a:cubicBezTo>
                  <a:cubicBezTo>
                    <a:pt x="3041" y="1826464"/>
                    <a:pt x="0" y="1819122"/>
                    <a:pt x="0" y="1811466"/>
                  </a:cubicBezTo>
                  <a:lnTo>
                    <a:pt x="0" y="28865"/>
                  </a:lnTo>
                  <a:cubicBezTo>
                    <a:pt x="0" y="21209"/>
                    <a:pt x="3041" y="13868"/>
                    <a:pt x="8454" y="8454"/>
                  </a:cubicBezTo>
                  <a:cubicBezTo>
                    <a:pt x="13868" y="3041"/>
                    <a:pt x="21209" y="0"/>
                    <a:pt x="28865" y="0"/>
                  </a:cubicBezTo>
                  <a:close/>
                </a:path>
              </a:pathLst>
            </a:custGeom>
            <a:solidFill>
              <a:srgbClr val="F6EEE8"/>
            </a:solidFill>
          </p:spPr>
        </p:sp>
        <p:sp>
          <p:nvSpPr>
            <p:cNvPr name="TextBox 5" id="5"/>
            <p:cNvSpPr txBox="true"/>
            <p:nvPr/>
          </p:nvSpPr>
          <p:spPr>
            <a:xfrm>
              <a:off x="0" y="-85725"/>
              <a:ext cx="3678040" cy="1926056"/>
            </a:xfrm>
            <a:prstGeom prst="rect">
              <a:avLst/>
            </a:prstGeom>
          </p:spPr>
          <p:txBody>
            <a:bodyPr anchor="ctr" rtlCol="false" tIns="50800" lIns="50800" bIns="50800" rIns="50800"/>
            <a:lstStyle/>
            <a:p>
              <a:pPr algn="ctr">
                <a:lnSpc>
                  <a:spcPts val="3126"/>
                </a:lnSpc>
              </a:pPr>
            </a:p>
          </p:txBody>
        </p:sp>
      </p:grpSp>
      <p:sp>
        <p:nvSpPr>
          <p:cNvPr name="TextBox 6" id="6"/>
          <p:cNvSpPr txBox="true"/>
          <p:nvPr/>
        </p:nvSpPr>
        <p:spPr>
          <a:xfrm rot="0">
            <a:off x="2017088" y="940767"/>
            <a:ext cx="14253823" cy="1485900"/>
          </a:xfrm>
          <a:prstGeom prst="rect">
            <a:avLst/>
          </a:prstGeom>
        </p:spPr>
        <p:txBody>
          <a:bodyPr anchor="t" rtlCol="false" tIns="0" lIns="0" bIns="0" rIns="0">
            <a:spAutoFit/>
          </a:bodyPr>
          <a:lstStyle/>
          <a:p>
            <a:pPr algn="ctr" marL="0" indent="0" lvl="0">
              <a:lnSpc>
                <a:spcPts val="11753"/>
              </a:lnSpc>
              <a:spcBef>
                <a:spcPct val="0"/>
              </a:spcBef>
            </a:pPr>
            <a:r>
              <a:rPr lang="en-US" sz="9794">
                <a:solidFill>
                  <a:srgbClr val="412D44"/>
                </a:solidFill>
                <a:latin typeface="Circe Contrast"/>
                <a:ea typeface="Circe Contrast"/>
                <a:cs typeface="Circe Contrast"/>
                <a:sym typeface="Circe Contrast"/>
              </a:rPr>
              <a:t>Costos del proyecto</a:t>
            </a:r>
          </a:p>
        </p:txBody>
      </p:sp>
      <p:grpSp>
        <p:nvGrpSpPr>
          <p:cNvPr name="Group 7" id="7"/>
          <p:cNvGrpSpPr/>
          <p:nvPr/>
        </p:nvGrpSpPr>
        <p:grpSpPr>
          <a:xfrm rot="0">
            <a:off x="3076718" y="3133893"/>
            <a:ext cx="5893866" cy="401823"/>
            <a:chOff x="0" y="0"/>
            <a:chExt cx="7858488" cy="535764"/>
          </a:xfrm>
        </p:grpSpPr>
        <p:sp>
          <p:nvSpPr>
            <p:cNvPr name="TextBox 8" id="8"/>
            <p:cNvSpPr txBox="true"/>
            <p:nvPr/>
          </p:nvSpPr>
          <p:spPr>
            <a:xfrm rot="0">
              <a:off x="0" y="-47625"/>
              <a:ext cx="4966872" cy="583389"/>
            </a:xfrm>
            <a:prstGeom prst="rect">
              <a:avLst/>
            </a:prstGeom>
          </p:spPr>
          <p:txBody>
            <a:bodyPr anchor="t" rtlCol="false" tIns="0" lIns="0" bIns="0" rIns="0">
              <a:spAutoFit/>
            </a:bodyPr>
            <a:lstStyle/>
            <a:p>
              <a:pPr algn="l">
                <a:lnSpc>
                  <a:spcPts val="3725"/>
                </a:lnSpc>
              </a:pPr>
              <a:r>
                <a:rPr lang="en-US" b="true" sz="2679" spc="321">
                  <a:solidFill>
                    <a:srgbClr val="725076"/>
                  </a:solidFill>
                  <a:latin typeface="Circe Bold"/>
                  <a:ea typeface="Circe Bold"/>
                  <a:cs typeface="Circe Bold"/>
                  <a:sym typeface="Circe Bold"/>
                </a:rPr>
                <a:t>DESCRIPCIÓN</a:t>
              </a:r>
            </a:p>
          </p:txBody>
        </p:sp>
        <p:sp>
          <p:nvSpPr>
            <p:cNvPr name="TextBox 9" id="9"/>
            <p:cNvSpPr txBox="true"/>
            <p:nvPr/>
          </p:nvSpPr>
          <p:spPr>
            <a:xfrm rot="0">
              <a:off x="5610483" y="-47625"/>
              <a:ext cx="2248005" cy="583389"/>
            </a:xfrm>
            <a:prstGeom prst="rect">
              <a:avLst/>
            </a:prstGeom>
          </p:spPr>
          <p:txBody>
            <a:bodyPr anchor="t" rtlCol="false" tIns="0" lIns="0" bIns="0" rIns="0">
              <a:spAutoFit/>
            </a:bodyPr>
            <a:lstStyle/>
            <a:p>
              <a:pPr algn="l">
                <a:lnSpc>
                  <a:spcPts val="3725"/>
                </a:lnSpc>
              </a:pPr>
              <a:r>
                <a:rPr lang="en-US" b="true" sz="2679" spc="321">
                  <a:solidFill>
                    <a:srgbClr val="725076"/>
                  </a:solidFill>
                  <a:latin typeface="Circe Bold"/>
                  <a:ea typeface="Circe Bold"/>
                  <a:cs typeface="Circe Bold"/>
                  <a:sym typeface="Circe Bold"/>
                </a:rPr>
                <a:t>PRECIO</a:t>
              </a:r>
            </a:p>
          </p:txBody>
        </p:sp>
      </p:grpSp>
      <p:grpSp>
        <p:nvGrpSpPr>
          <p:cNvPr name="Group 10" id="10"/>
          <p:cNvGrpSpPr/>
          <p:nvPr/>
        </p:nvGrpSpPr>
        <p:grpSpPr>
          <a:xfrm rot="0">
            <a:off x="3094609" y="3976241"/>
            <a:ext cx="6049390" cy="335862"/>
            <a:chOff x="0" y="0"/>
            <a:chExt cx="8065853" cy="447816"/>
          </a:xfrm>
        </p:grpSpPr>
        <p:sp>
          <p:nvSpPr>
            <p:cNvPr name="TextBox 11" id="11"/>
            <p:cNvSpPr txBox="true"/>
            <p:nvPr/>
          </p:nvSpPr>
          <p:spPr>
            <a:xfrm rot="0">
              <a:off x="0" y="-85456"/>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Desarrolladores (3)</a:t>
              </a:r>
            </a:p>
          </p:txBody>
        </p:sp>
        <p:sp>
          <p:nvSpPr>
            <p:cNvPr name="TextBox 12" id="12"/>
            <p:cNvSpPr txBox="true"/>
            <p:nvPr/>
          </p:nvSpPr>
          <p:spPr>
            <a:xfrm rot="0">
              <a:off x="5817848" y="-85725"/>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$7.950.000</a:t>
              </a:r>
            </a:p>
          </p:txBody>
        </p:sp>
      </p:grpSp>
      <p:grpSp>
        <p:nvGrpSpPr>
          <p:cNvPr name="Group 13" id="13"/>
          <p:cNvGrpSpPr/>
          <p:nvPr/>
        </p:nvGrpSpPr>
        <p:grpSpPr>
          <a:xfrm rot="0">
            <a:off x="3094610" y="4637420"/>
            <a:ext cx="6049390" cy="335862"/>
            <a:chOff x="0" y="0"/>
            <a:chExt cx="8065854" cy="447816"/>
          </a:xfrm>
        </p:grpSpPr>
        <p:sp>
          <p:nvSpPr>
            <p:cNvPr name="TextBox 14" id="14"/>
            <p:cNvSpPr txBox="true"/>
            <p:nvPr/>
          </p:nvSpPr>
          <p:spPr>
            <a:xfrm rot="0">
              <a:off x="0" y="-85456"/>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Diseñador Web</a:t>
              </a:r>
            </a:p>
          </p:txBody>
        </p:sp>
        <p:sp>
          <p:nvSpPr>
            <p:cNvPr name="TextBox 15" id="15"/>
            <p:cNvSpPr txBox="true"/>
            <p:nvPr/>
          </p:nvSpPr>
          <p:spPr>
            <a:xfrm rot="0">
              <a:off x="5817848" y="-85725"/>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$967.500</a:t>
              </a:r>
            </a:p>
          </p:txBody>
        </p:sp>
      </p:grpSp>
      <p:grpSp>
        <p:nvGrpSpPr>
          <p:cNvPr name="Group 16" id="16"/>
          <p:cNvGrpSpPr/>
          <p:nvPr/>
        </p:nvGrpSpPr>
        <p:grpSpPr>
          <a:xfrm rot="0">
            <a:off x="3094610" y="5298799"/>
            <a:ext cx="6038371" cy="346477"/>
            <a:chOff x="0" y="0"/>
            <a:chExt cx="8051162" cy="461970"/>
          </a:xfrm>
        </p:grpSpPr>
        <p:sp>
          <p:nvSpPr>
            <p:cNvPr name="TextBox 17" id="17"/>
            <p:cNvSpPr txBox="true"/>
            <p:nvPr/>
          </p:nvSpPr>
          <p:spPr>
            <a:xfrm rot="0">
              <a:off x="0" y="-85725"/>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Control de calidad (QA)</a:t>
              </a:r>
            </a:p>
          </p:txBody>
        </p:sp>
        <p:sp>
          <p:nvSpPr>
            <p:cNvPr name="TextBox 18" id="18"/>
            <p:cNvSpPr txBox="true"/>
            <p:nvPr/>
          </p:nvSpPr>
          <p:spPr>
            <a:xfrm rot="0">
              <a:off x="5803156" y="-71302"/>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$1.200.000</a:t>
              </a:r>
            </a:p>
          </p:txBody>
        </p:sp>
      </p:grpSp>
      <p:sp>
        <p:nvSpPr>
          <p:cNvPr name="TextBox 19" id="19"/>
          <p:cNvSpPr txBox="true"/>
          <p:nvPr/>
        </p:nvSpPr>
        <p:spPr>
          <a:xfrm rot="0">
            <a:off x="12597378" y="5749506"/>
            <a:ext cx="2996810" cy="660552"/>
          </a:xfrm>
          <a:prstGeom prst="rect">
            <a:avLst/>
          </a:prstGeom>
        </p:spPr>
        <p:txBody>
          <a:bodyPr anchor="t" rtlCol="false" tIns="0" lIns="0" bIns="0" rIns="0">
            <a:spAutoFit/>
          </a:bodyPr>
          <a:lstStyle/>
          <a:p>
            <a:pPr algn="l">
              <a:lnSpc>
                <a:spcPts val="5595"/>
              </a:lnSpc>
            </a:pPr>
            <a:r>
              <a:rPr lang="en-US" sz="3497" spc="139" b="true">
                <a:solidFill>
                  <a:srgbClr val="412D44"/>
                </a:solidFill>
                <a:latin typeface="Circe Bold"/>
                <a:ea typeface="Circe Bold"/>
                <a:cs typeface="Circe Bold"/>
                <a:sym typeface="Circe Bold"/>
              </a:rPr>
              <a:t>$20.277.500</a:t>
            </a:r>
          </a:p>
        </p:txBody>
      </p:sp>
      <p:sp>
        <p:nvSpPr>
          <p:cNvPr name="TextBox 20" id="20"/>
          <p:cNvSpPr txBox="true"/>
          <p:nvPr/>
        </p:nvSpPr>
        <p:spPr>
          <a:xfrm rot="0">
            <a:off x="9978992" y="5738486"/>
            <a:ext cx="1835450" cy="660552"/>
          </a:xfrm>
          <a:prstGeom prst="rect">
            <a:avLst/>
          </a:prstGeom>
        </p:spPr>
        <p:txBody>
          <a:bodyPr anchor="t" rtlCol="false" tIns="0" lIns="0" bIns="0" rIns="0">
            <a:spAutoFit/>
          </a:bodyPr>
          <a:lstStyle/>
          <a:p>
            <a:pPr algn="l">
              <a:lnSpc>
                <a:spcPts val="5595"/>
              </a:lnSpc>
            </a:pPr>
            <a:r>
              <a:rPr lang="en-US" b="true" sz="3497" spc="419">
                <a:solidFill>
                  <a:srgbClr val="725076"/>
                </a:solidFill>
                <a:latin typeface="Circe Bold"/>
                <a:ea typeface="Circe Bold"/>
                <a:cs typeface="Circe Bold"/>
                <a:sym typeface="Circe Bold"/>
              </a:rPr>
              <a:t>TOTAL</a:t>
            </a:r>
          </a:p>
        </p:txBody>
      </p:sp>
      <p:grpSp>
        <p:nvGrpSpPr>
          <p:cNvPr name="Group 21" id="21"/>
          <p:cNvGrpSpPr/>
          <p:nvPr/>
        </p:nvGrpSpPr>
        <p:grpSpPr>
          <a:xfrm rot="0">
            <a:off x="3094610" y="5969127"/>
            <a:ext cx="6038371" cy="346477"/>
            <a:chOff x="0" y="0"/>
            <a:chExt cx="8051162" cy="461970"/>
          </a:xfrm>
        </p:grpSpPr>
        <p:sp>
          <p:nvSpPr>
            <p:cNvPr name="TextBox 22" id="22"/>
            <p:cNvSpPr txBox="true"/>
            <p:nvPr/>
          </p:nvSpPr>
          <p:spPr>
            <a:xfrm rot="0">
              <a:off x="0" y="-85725"/>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Arriendo de oficina</a:t>
              </a:r>
            </a:p>
          </p:txBody>
        </p:sp>
        <p:sp>
          <p:nvSpPr>
            <p:cNvPr name="TextBox 23" id="23"/>
            <p:cNvSpPr txBox="true"/>
            <p:nvPr/>
          </p:nvSpPr>
          <p:spPr>
            <a:xfrm rot="0">
              <a:off x="5803156" y="-71302"/>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$8.520.000</a:t>
              </a:r>
            </a:p>
          </p:txBody>
        </p:sp>
      </p:grpSp>
      <p:grpSp>
        <p:nvGrpSpPr>
          <p:cNvPr name="Group 24" id="24"/>
          <p:cNvGrpSpPr/>
          <p:nvPr/>
        </p:nvGrpSpPr>
        <p:grpSpPr>
          <a:xfrm rot="0">
            <a:off x="3076718" y="6639454"/>
            <a:ext cx="6038371" cy="346477"/>
            <a:chOff x="0" y="0"/>
            <a:chExt cx="8051162" cy="461970"/>
          </a:xfrm>
        </p:grpSpPr>
        <p:sp>
          <p:nvSpPr>
            <p:cNvPr name="TextBox 25" id="25"/>
            <p:cNvSpPr txBox="true"/>
            <p:nvPr/>
          </p:nvSpPr>
          <p:spPr>
            <a:xfrm rot="0">
              <a:off x="0" y="-85725"/>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Hosting y dominio</a:t>
              </a:r>
            </a:p>
          </p:txBody>
        </p:sp>
        <p:sp>
          <p:nvSpPr>
            <p:cNvPr name="TextBox 26" id="26"/>
            <p:cNvSpPr txBox="true"/>
            <p:nvPr/>
          </p:nvSpPr>
          <p:spPr>
            <a:xfrm rot="0">
              <a:off x="5803156" y="-71302"/>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$100.000</a:t>
              </a:r>
            </a:p>
          </p:txBody>
        </p:sp>
      </p:grpSp>
      <p:grpSp>
        <p:nvGrpSpPr>
          <p:cNvPr name="Group 27" id="27"/>
          <p:cNvGrpSpPr/>
          <p:nvPr/>
        </p:nvGrpSpPr>
        <p:grpSpPr>
          <a:xfrm rot="0">
            <a:off x="3076718" y="7309781"/>
            <a:ext cx="6038371" cy="346477"/>
            <a:chOff x="0" y="0"/>
            <a:chExt cx="8051162" cy="461970"/>
          </a:xfrm>
        </p:grpSpPr>
        <p:sp>
          <p:nvSpPr>
            <p:cNvPr name="TextBox 28" id="28"/>
            <p:cNvSpPr txBox="true"/>
            <p:nvPr/>
          </p:nvSpPr>
          <p:spPr>
            <a:xfrm rot="0">
              <a:off x="0" y="-85725"/>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Equipamiento y materiales</a:t>
              </a:r>
            </a:p>
          </p:txBody>
        </p:sp>
        <p:sp>
          <p:nvSpPr>
            <p:cNvPr name="TextBox 29" id="29"/>
            <p:cNvSpPr txBox="true"/>
            <p:nvPr/>
          </p:nvSpPr>
          <p:spPr>
            <a:xfrm rot="0">
              <a:off x="5803156" y="-71302"/>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$940.000</a:t>
              </a:r>
            </a:p>
          </p:txBody>
        </p:sp>
      </p:grpSp>
      <p:sp>
        <p:nvSpPr>
          <p:cNvPr name="TextBox 30" id="30"/>
          <p:cNvSpPr txBox="true"/>
          <p:nvPr/>
        </p:nvSpPr>
        <p:spPr>
          <a:xfrm rot="0">
            <a:off x="3076718" y="7894384"/>
            <a:ext cx="3752185" cy="421385"/>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Soporte</a:t>
            </a:r>
          </a:p>
        </p:txBody>
      </p:sp>
      <p:sp>
        <p:nvSpPr>
          <p:cNvPr name="TextBox 31" id="31"/>
          <p:cNvSpPr txBox="true"/>
          <p:nvPr/>
        </p:nvSpPr>
        <p:spPr>
          <a:xfrm rot="0">
            <a:off x="7429086" y="7905201"/>
            <a:ext cx="2028904" cy="421385"/>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$150.000/mes</a:t>
            </a:r>
          </a:p>
        </p:txBody>
      </p:sp>
      <p:grpSp>
        <p:nvGrpSpPr>
          <p:cNvPr name="Group 32" id="32"/>
          <p:cNvGrpSpPr/>
          <p:nvPr/>
        </p:nvGrpSpPr>
        <p:grpSpPr>
          <a:xfrm rot="0">
            <a:off x="3076718" y="8650436"/>
            <a:ext cx="6038371" cy="346477"/>
            <a:chOff x="0" y="0"/>
            <a:chExt cx="8051162" cy="461970"/>
          </a:xfrm>
        </p:grpSpPr>
        <p:sp>
          <p:nvSpPr>
            <p:cNvPr name="TextBox 33" id="33"/>
            <p:cNvSpPr txBox="true"/>
            <p:nvPr/>
          </p:nvSpPr>
          <p:spPr>
            <a:xfrm rot="0">
              <a:off x="0" y="-85725"/>
              <a:ext cx="5002914"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Base de datos</a:t>
              </a:r>
            </a:p>
          </p:txBody>
        </p:sp>
        <p:sp>
          <p:nvSpPr>
            <p:cNvPr name="TextBox 34" id="34"/>
            <p:cNvSpPr txBox="true"/>
            <p:nvPr/>
          </p:nvSpPr>
          <p:spPr>
            <a:xfrm rot="0">
              <a:off x="5803156" y="-71302"/>
              <a:ext cx="2248005" cy="533272"/>
            </a:xfrm>
            <a:prstGeom prst="rect">
              <a:avLst/>
            </a:prstGeom>
          </p:spPr>
          <p:txBody>
            <a:bodyPr anchor="t" rtlCol="false" tIns="0" lIns="0" bIns="0" rIns="0">
              <a:spAutoFit/>
            </a:bodyPr>
            <a:lstStyle/>
            <a:p>
              <a:pPr algn="l">
                <a:lnSpc>
                  <a:spcPts val="3532"/>
                </a:lnSpc>
              </a:pPr>
              <a:r>
                <a:rPr lang="en-US" sz="2208" spc="88">
                  <a:solidFill>
                    <a:srgbClr val="412D44"/>
                  </a:solidFill>
                  <a:latin typeface="Circe"/>
                  <a:ea typeface="Circe"/>
                  <a:cs typeface="Circe"/>
                  <a:sym typeface="Circe"/>
                </a:rPr>
                <a:t>$32.160/año</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77580" y="1870270"/>
            <a:ext cx="6386353" cy="6546460"/>
            <a:chOff x="0" y="0"/>
            <a:chExt cx="5907123" cy="6055216"/>
          </a:xfrm>
        </p:grpSpPr>
        <p:sp>
          <p:nvSpPr>
            <p:cNvPr name="Freeform 3" id="3"/>
            <p:cNvSpPr/>
            <p:nvPr/>
          </p:nvSpPr>
          <p:spPr>
            <a:xfrm flipH="false" flipV="false" rot="0">
              <a:off x="0" y="0"/>
              <a:ext cx="5907123" cy="6055216"/>
            </a:xfrm>
            <a:custGeom>
              <a:avLst/>
              <a:gdLst/>
              <a:ahLst/>
              <a:cxnLst/>
              <a:rect r="r" b="b" t="t" l="l"/>
              <a:pathLst>
                <a:path h="6055216" w="5907123">
                  <a:moveTo>
                    <a:pt x="5782663" y="6055216"/>
                  </a:moveTo>
                  <a:lnTo>
                    <a:pt x="124460" y="6055216"/>
                  </a:lnTo>
                  <a:cubicBezTo>
                    <a:pt x="55880" y="6055216"/>
                    <a:pt x="0" y="5999336"/>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EDA7A7"/>
            </a:solidFill>
          </p:spPr>
        </p:sp>
      </p:grpSp>
      <p:grpSp>
        <p:nvGrpSpPr>
          <p:cNvPr name="Group 4" id="4"/>
          <p:cNvGrpSpPr/>
          <p:nvPr/>
        </p:nvGrpSpPr>
        <p:grpSpPr>
          <a:xfrm rot="0">
            <a:off x="9341582" y="1870270"/>
            <a:ext cx="6468838" cy="6468838"/>
            <a:chOff x="0" y="0"/>
            <a:chExt cx="7620000" cy="7620000"/>
          </a:xfrm>
        </p:grpSpPr>
        <p:sp>
          <p:nvSpPr>
            <p:cNvPr name="Freeform 5" id="5"/>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2"/>
              <a:stretch>
                <a:fillRect l="-38888" t="0" r="-38888" b="0"/>
              </a:stretch>
            </a:blipFill>
          </p:spPr>
        </p:sp>
      </p:grpSp>
      <p:sp>
        <p:nvSpPr>
          <p:cNvPr name="TextBox 6" id="6"/>
          <p:cNvSpPr txBox="true"/>
          <p:nvPr/>
        </p:nvSpPr>
        <p:spPr>
          <a:xfrm rot="0">
            <a:off x="3290845" y="3193413"/>
            <a:ext cx="4759821" cy="586407"/>
          </a:xfrm>
          <a:prstGeom prst="rect">
            <a:avLst/>
          </a:prstGeom>
        </p:spPr>
        <p:txBody>
          <a:bodyPr anchor="t" rtlCol="false" tIns="0" lIns="0" bIns="0" rIns="0">
            <a:spAutoFit/>
          </a:bodyPr>
          <a:lstStyle/>
          <a:p>
            <a:pPr algn="l" marL="0" indent="0" lvl="0">
              <a:lnSpc>
                <a:spcPts val="4591"/>
              </a:lnSpc>
              <a:spcBef>
                <a:spcPct val="0"/>
              </a:spcBef>
            </a:pPr>
            <a:r>
              <a:rPr lang="en-US" sz="4173">
                <a:solidFill>
                  <a:srgbClr val="FFFFFF"/>
                </a:solidFill>
                <a:latin typeface="Circe Contrast"/>
                <a:ea typeface="Circe Contrast"/>
                <a:cs typeface="Circe Contrast"/>
                <a:sym typeface="Circe Contrast"/>
              </a:rPr>
              <a:t>Precio de Venta</a:t>
            </a:r>
          </a:p>
        </p:txBody>
      </p:sp>
      <p:sp>
        <p:nvSpPr>
          <p:cNvPr name="TextBox 7" id="7"/>
          <p:cNvSpPr txBox="true"/>
          <p:nvPr/>
        </p:nvSpPr>
        <p:spPr>
          <a:xfrm rot="0">
            <a:off x="3290845" y="5727083"/>
            <a:ext cx="4378821" cy="1580547"/>
          </a:xfrm>
          <a:prstGeom prst="rect">
            <a:avLst/>
          </a:prstGeom>
        </p:spPr>
        <p:txBody>
          <a:bodyPr anchor="t" rtlCol="false" tIns="0" lIns="0" bIns="0" rIns="0">
            <a:spAutoFit/>
          </a:bodyPr>
          <a:lstStyle/>
          <a:p>
            <a:pPr algn="l" marL="490902" indent="-245451" lvl="1">
              <a:lnSpc>
                <a:spcPts val="3183"/>
              </a:lnSpc>
              <a:buFont typeface="Arial"/>
              <a:buChar char="•"/>
            </a:pPr>
            <a:r>
              <a:rPr lang="en-US" sz="2273">
                <a:solidFill>
                  <a:srgbClr val="994A66"/>
                </a:solidFill>
                <a:latin typeface="Circe"/>
                <a:ea typeface="Circe"/>
                <a:cs typeface="Circe"/>
                <a:sym typeface="Circe"/>
              </a:rPr>
              <a:t>Desarrollo completo</a:t>
            </a:r>
          </a:p>
          <a:p>
            <a:pPr algn="l" marL="490902" indent="-245451" lvl="1">
              <a:lnSpc>
                <a:spcPts val="3183"/>
              </a:lnSpc>
              <a:buFont typeface="Arial"/>
              <a:buChar char="•"/>
            </a:pPr>
            <a:r>
              <a:rPr lang="en-US" sz="2273">
                <a:solidFill>
                  <a:srgbClr val="994A66"/>
                </a:solidFill>
                <a:latin typeface="Circe"/>
                <a:ea typeface="Circe"/>
                <a:cs typeface="Circe"/>
                <a:sym typeface="Circe"/>
              </a:rPr>
              <a:t>Soporte y mantenimiento</a:t>
            </a:r>
          </a:p>
          <a:p>
            <a:pPr algn="l" marL="490902" indent="-245451" lvl="1">
              <a:lnSpc>
                <a:spcPts val="3183"/>
              </a:lnSpc>
              <a:buFont typeface="Arial"/>
              <a:buChar char="•"/>
            </a:pPr>
            <a:r>
              <a:rPr lang="en-US" sz="2273">
                <a:solidFill>
                  <a:srgbClr val="994A66"/>
                </a:solidFill>
                <a:latin typeface="Circe"/>
                <a:ea typeface="Circe"/>
                <a:cs typeface="Circe"/>
                <a:sym typeface="Circe"/>
              </a:rPr>
              <a:t>Solución integral para juntas de vecinos</a:t>
            </a:r>
          </a:p>
        </p:txBody>
      </p:sp>
      <p:sp>
        <p:nvSpPr>
          <p:cNvPr name="Freeform 8" id="8"/>
          <p:cNvSpPr/>
          <p:nvPr/>
        </p:nvSpPr>
        <p:spPr>
          <a:xfrm flipH="false" flipV="false" rot="-3227623">
            <a:off x="16592986" y="1073344"/>
            <a:ext cx="3315235" cy="2947545"/>
          </a:xfrm>
          <a:custGeom>
            <a:avLst/>
            <a:gdLst/>
            <a:ahLst/>
            <a:cxnLst/>
            <a:rect r="r" b="b" t="t" l="l"/>
            <a:pathLst>
              <a:path h="2947545" w="3315235">
                <a:moveTo>
                  <a:pt x="0" y="0"/>
                </a:moveTo>
                <a:lnTo>
                  <a:pt x="3315235" y="0"/>
                </a:lnTo>
                <a:lnTo>
                  <a:pt x="3315235" y="2947545"/>
                </a:lnTo>
                <a:lnTo>
                  <a:pt x="0" y="29475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7689246">
            <a:off x="-1657617" y="6088825"/>
            <a:ext cx="3315235" cy="2947545"/>
          </a:xfrm>
          <a:custGeom>
            <a:avLst/>
            <a:gdLst/>
            <a:ahLst/>
            <a:cxnLst/>
            <a:rect r="r" b="b" t="t" l="l"/>
            <a:pathLst>
              <a:path h="2947545" w="3315235">
                <a:moveTo>
                  <a:pt x="0" y="0"/>
                </a:moveTo>
                <a:lnTo>
                  <a:pt x="3315234" y="0"/>
                </a:lnTo>
                <a:lnTo>
                  <a:pt x="3315234" y="2947546"/>
                </a:lnTo>
                <a:lnTo>
                  <a:pt x="0" y="29475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290845" y="4267676"/>
            <a:ext cx="4759821" cy="1000125"/>
          </a:xfrm>
          <a:prstGeom prst="rect">
            <a:avLst/>
          </a:prstGeom>
        </p:spPr>
        <p:txBody>
          <a:bodyPr anchor="t" rtlCol="false" tIns="0" lIns="0" bIns="0" rIns="0">
            <a:spAutoFit/>
          </a:bodyPr>
          <a:lstStyle/>
          <a:p>
            <a:pPr algn="l">
              <a:lnSpc>
                <a:spcPts val="3959"/>
              </a:lnSpc>
            </a:pPr>
            <a:r>
              <a:rPr lang="en-US" sz="3299" i="true" b="true">
                <a:solidFill>
                  <a:srgbClr val="583D5B"/>
                </a:solidFill>
                <a:latin typeface="Circe Bold Italics"/>
                <a:ea typeface="Circe Bold Italics"/>
                <a:cs typeface="Circe Bold Italics"/>
                <a:sym typeface="Circe Bold Italics"/>
              </a:rPr>
              <a:t>$25.000.000 CLP</a:t>
            </a:r>
          </a:p>
          <a:p>
            <a:pPr algn="l" marL="0" indent="0" lvl="0">
              <a:lnSpc>
                <a:spcPts val="3959"/>
              </a:lnSpc>
              <a:spcBef>
                <a:spcPct val="0"/>
              </a:spcBef>
            </a:pPr>
            <a:r>
              <a:rPr lang="en-US" b="true" sz="3299" i="true">
                <a:solidFill>
                  <a:srgbClr val="583D5B"/>
                </a:solidFill>
                <a:latin typeface="Circe Bold Italics"/>
                <a:ea typeface="Circe Bold Italics"/>
                <a:cs typeface="Circe Bold Italics"/>
                <a:sym typeface="Circe Bold Italics"/>
              </a:rPr>
              <a:t>Incluye: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grpSp>
        <p:nvGrpSpPr>
          <p:cNvPr name="Group 2" id="2"/>
          <p:cNvGrpSpPr/>
          <p:nvPr/>
        </p:nvGrpSpPr>
        <p:grpSpPr>
          <a:xfrm rot="0">
            <a:off x="1327442" y="1837491"/>
            <a:ext cx="7622097" cy="6612017"/>
            <a:chOff x="0" y="0"/>
            <a:chExt cx="7620000" cy="6610198"/>
          </a:xfrm>
        </p:grpSpPr>
        <p:sp>
          <p:nvSpPr>
            <p:cNvPr name="Freeform 3" id="3"/>
            <p:cNvSpPr/>
            <p:nvPr/>
          </p:nvSpPr>
          <p:spPr>
            <a:xfrm flipH="false" flipV="false" rot="0">
              <a:off x="0" y="0"/>
              <a:ext cx="7620000" cy="6610198"/>
            </a:xfrm>
            <a:custGeom>
              <a:avLst/>
              <a:gdLst/>
              <a:ahLst/>
              <a:cxnLst/>
              <a:rect r="r" b="b" t="t" l="l"/>
              <a:pathLst>
                <a:path h="6610198" w="7620000">
                  <a:moveTo>
                    <a:pt x="6826250" y="0"/>
                  </a:moveTo>
                  <a:lnTo>
                    <a:pt x="793750" y="0"/>
                  </a:lnTo>
                  <a:cubicBezTo>
                    <a:pt x="355600" y="0"/>
                    <a:pt x="0" y="308476"/>
                    <a:pt x="0" y="688562"/>
                  </a:cubicBezTo>
                  <a:lnTo>
                    <a:pt x="0" y="6610198"/>
                  </a:lnTo>
                  <a:lnTo>
                    <a:pt x="6826250" y="6610198"/>
                  </a:lnTo>
                  <a:cubicBezTo>
                    <a:pt x="7264400" y="6610198"/>
                    <a:pt x="7620000" y="6301722"/>
                    <a:pt x="7620000" y="5921636"/>
                  </a:cubicBezTo>
                  <a:lnTo>
                    <a:pt x="7620000" y="0"/>
                  </a:lnTo>
                  <a:lnTo>
                    <a:pt x="6826250" y="0"/>
                  </a:lnTo>
                  <a:close/>
                </a:path>
              </a:pathLst>
            </a:custGeom>
            <a:blipFill>
              <a:blip r:embed="rId2"/>
              <a:stretch>
                <a:fillRect l="0" t="-7638" r="0" b="-7638"/>
              </a:stretch>
            </a:blipFill>
          </p:spPr>
        </p:sp>
      </p:grpSp>
      <p:sp>
        <p:nvSpPr>
          <p:cNvPr name="AutoShape 4" id="4"/>
          <p:cNvSpPr/>
          <p:nvPr/>
        </p:nvSpPr>
        <p:spPr>
          <a:xfrm rot="0">
            <a:off x="-970562" y="652445"/>
            <a:ext cx="19821877" cy="0"/>
          </a:xfrm>
          <a:prstGeom prst="line">
            <a:avLst/>
          </a:prstGeom>
          <a:ln cap="flat" w="114300">
            <a:solidFill>
              <a:srgbClr val="FFFFFF"/>
            </a:solidFill>
            <a:prstDash val="solid"/>
            <a:headEnd type="none" len="sm" w="sm"/>
            <a:tailEnd type="none" len="sm" w="sm"/>
          </a:ln>
        </p:spPr>
      </p:sp>
      <p:sp>
        <p:nvSpPr>
          <p:cNvPr name="AutoShape 5" id="5"/>
          <p:cNvSpPr/>
          <p:nvPr/>
        </p:nvSpPr>
        <p:spPr>
          <a:xfrm rot="0">
            <a:off x="-818960" y="404795"/>
            <a:ext cx="19821877" cy="0"/>
          </a:xfrm>
          <a:prstGeom prst="line">
            <a:avLst/>
          </a:prstGeom>
          <a:ln cap="flat" w="114300">
            <a:solidFill>
              <a:srgbClr val="FFFFFF"/>
            </a:solidFill>
            <a:prstDash val="solid"/>
            <a:headEnd type="none" len="sm" w="sm"/>
            <a:tailEnd type="none" len="sm" w="sm"/>
          </a:ln>
        </p:spPr>
      </p:sp>
      <p:sp>
        <p:nvSpPr>
          <p:cNvPr name="AutoShape 6" id="6"/>
          <p:cNvSpPr/>
          <p:nvPr/>
        </p:nvSpPr>
        <p:spPr>
          <a:xfrm rot="0">
            <a:off x="-574329" y="9672305"/>
            <a:ext cx="19821877" cy="0"/>
          </a:xfrm>
          <a:prstGeom prst="line">
            <a:avLst/>
          </a:prstGeom>
          <a:ln cap="flat" w="114300">
            <a:solidFill>
              <a:srgbClr val="FFFFFF"/>
            </a:solidFill>
            <a:prstDash val="solid"/>
            <a:headEnd type="none" len="sm" w="sm"/>
            <a:tailEnd type="none" len="sm" w="sm"/>
          </a:ln>
        </p:spPr>
      </p:sp>
      <p:sp>
        <p:nvSpPr>
          <p:cNvPr name="AutoShape 7" id="7"/>
          <p:cNvSpPr/>
          <p:nvPr/>
        </p:nvSpPr>
        <p:spPr>
          <a:xfrm rot="0">
            <a:off x="-422728" y="9424655"/>
            <a:ext cx="19821877" cy="0"/>
          </a:xfrm>
          <a:prstGeom prst="line">
            <a:avLst/>
          </a:prstGeom>
          <a:ln cap="flat" w="114300">
            <a:solidFill>
              <a:srgbClr val="FFFFFF"/>
            </a:solidFill>
            <a:prstDash val="solid"/>
            <a:headEnd type="none" len="sm" w="sm"/>
            <a:tailEnd type="none" len="sm" w="sm"/>
          </a:ln>
        </p:spPr>
      </p:sp>
      <p:sp>
        <p:nvSpPr>
          <p:cNvPr name="TextBox 8" id="8"/>
          <p:cNvSpPr txBox="true"/>
          <p:nvPr/>
        </p:nvSpPr>
        <p:spPr>
          <a:xfrm rot="0">
            <a:off x="10508788" y="4203957"/>
            <a:ext cx="6451770" cy="1955285"/>
          </a:xfrm>
          <a:prstGeom prst="rect">
            <a:avLst/>
          </a:prstGeom>
        </p:spPr>
        <p:txBody>
          <a:bodyPr anchor="t" rtlCol="false" tIns="0" lIns="0" bIns="0" rIns="0">
            <a:spAutoFit/>
          </a:bodyPr>
          <a:lstStyle/>
          <a:p>
            <a:pPr algn="l" marL="0" indent="0" lvl="0">
              <a:lnSpc>
                <a:spcPts val="7655"/>
              </a:lnSpc>
            </a:pPr>
            <a:r>
              <a:rPr lang="en-US" sz="6959">
                <a:solidFill>
                  <a:srgbClr val="412D44"/>
                </a:solidFill>
                <a:latin typeface="Circe Contrast"/>
                <a:ea typeface="Circe Contrast"/>
                <a:cs typeface="Circe Contrast"/>
                <a:sym typeface="Circe Contrast"/>
              </a:rPr>
              <a:t>Demostración del proyecto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rot="0">
            <a:off x="-970562" y="652445"/>
            <a:ext cx="19821877" cy="0"/>
          </a:xfrm>
          <a:prstGeom prst="line">
            <a:avLst/>
          </a:prstGeom>
          <a:ln cap="flat" w="114300">
            <a:solidFill>
              <a:srgbClr val="FFFFFF"/>
            </a:solidFill>
            <a:prstDash val="solid"/>
            <a:headEnd type="none" len="sm" w="sm"/>
            <a:tailEnd type="none" len="sm" w="sm"/>
          </a:ln>
        </p:spPr>
      </p:sp>
      <p:grpSp>
        <p:nvGrpSpPr>
          <p:cNvPr name="Group 3" id="3"/>
          <p:cNvGrpSpPr/>
          <p:nvPr/>
        </p:nvGrpSpPr>
        <p:grpSpPr>
          <a:xfrm rot="0">
            <a:off x="8807027" y="3491279"/>
            <a:ext cx="8452273" cy="784604"/>
            <a:chOff x="0" y="0"/>
            <a:chExt cx="7114264" cy="660400"/>
          </a:xfrm>
        </p:grpSpPr>
        <p:sp>
          <p:nvSpPr>
            <p:cNvPr name="Freeform 4" id="4"/>
            <p:cNvSpPr/>
            <p:nvPr/>
          </p:nvSpPr>
          <p:spPr>
            <a:xfrm flipH="false" flipV="false" rot="0">
              <a:off x="0" y="0"/>
              <a:ext cx="7114264" cy="660400"/>
            </a:xfrm>
            <a:custGeom>
              <a:avLst/>
              <a:gdLst/>
              <a:ahLst/>
              <a:cxnLst/>
              <a:rect r="r" b="b" t="t" l="l"/>
              <a:pathLst>
                <a:path h="660400" w="7114264">
                  <a:moveTo>
                    <a:pt x="6989804" y="660400"/>
                  </a:moveTo>
                  <a:lnTo>
                    <a:pt x="124460" y="660400"/>
                  </a:lnTo>
                  <a:cubicBezTo>
                    <a:pt x="55880" y="660400"/>
                    <a:pt x="0" y="604520"/>
                    <a:pt x="0" y="535940"/>
                  </a:cubicBezTo>
                  <a:lnTo>
                    <a:pt x="0" y="124460"/>
                  </a:lnTo>
                  <a:cubicBezTo>
                    <a:pt x="0" y="55880"/>
                    <a:pt x="55880" y="0"/>
                    <a:pt x="124460" y="0"/>
                  </a:cubicBezTo>
                  <a:lnTo>
                    <a:pt x="6989804" y="0"/>
                  </a:lnTo>
                  <a:cubicBezTo>
                    <a:pt x="7058384" y="0"/>
                    <a:pt x="7114264" y="55880"/>
                    <a:pt x="7114264" y="124460"/>
                  </a:cubicBezTo>
                  <a:lnTo>
                    <a:pt x="7114264" y="535940"/>
                  </a:lnTo>
                  <a:cubicBezTo>
                    <a:pt x="7114264" y="604520"/>
                    <a:pt x="7058384" y="660400"/>
                    <a:pt x="6989804" y="660400"/>
                  </a:cubicBezTo>
                  <a:close/>
                </a:path>
              </a:pathLst>
            </a:custGeom>
            <a:solidFill>
              <a:srgbClr val="C1FF72"/>
            </a:solidFill>
          </p:spPr>
        </p:sp>
      </p:grpSp>
      <p:sp>
        <p:nvSpPr>
          <p:cNvPr name="Freeform 5" id="5"/>
          <p:cNvSpPr/>
          <p:nvPr/>
        </p:nvSpPr>
        <p:spPr>
          <a:xfrm flipH="false" flipV="false" rot="0">
            <a:off x="8948650" y="3624737"/>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8807027" y="4397066"/>
            <a:ext cx="8452273" cy="784604"/>
            <a:chOff x="0" y="0"/>
            <a:chExt cx="7114264" cy="660400"/>
          </a:xfrm>
        </p:grpSpPr>
        <p:sp>
          <p:nvSpPr>
            <p:cNvPr name="Freeform 7" id="7"/>
            <p:cNvSpPr/>
            <p:nvPr/>
          </p:nvSpPr>
          <p:spPr>
            <a:xfrm flipH="false" flipV="false" rot="0">
              <a:off x="0" y="0"/>
              <a:ext cx="7114264" cy="660400"/>
            </a:xfrm>
            <a:custGeom>
              <a:avLst/>
              <a:gdLst/>
              <a:ahLst/>
              <a:cxnLst/>
              <a:rect r="r" b="b" t="t" l="l"/>
              <a:pathLst>
                <a:path h="660400" w="7114264">
                  <a:moveTo>
                    <a:pt x="6989804" y="660400"/>
                  </a:moveTo>
                  <a:lnTo>
                    <a:pt x="124460" y="660400"/>
                  </a:lnTo>
                  <a:cubicBezTo>
                    <a:pt x="55880" y="660400"/>
                    <a:pt x="0" y="604520"/>
                    <a:pt x="0" y="535940"/>
                  </a:cubicBezTo>
                  <a:lnTo>
                    <a:pt x="0" y="124460"/>
                  </a:lnTo>
                  <a:cubicBezTo>
                    <a:pt x="0" y="55880"/>
                    <a:pt x="55880" y="0"/>
                    <a:pt x="124460" y="0"/>
                  </a:cubicBezTo>
                  <a:lnTo>
                    <a:pt x="6989804" y="0"/>
                  </a:lnTo>
                  <a:cubicBezTo>
                    <a:pt x="7058384" y="0"/>
                    <a:pt x="7114264" y="55880"/>
                    <a:pt x="7114264" y="124460"/>
                  </a:cubicBezTo>
                  <a:lnTo>
                    <a:pt x="7114264" y="535940"/>
                  </a:lnTo>
                  <a:cubicBezTo>
                    <a:pt x="7114264" y="604520"/>
                    <a:pt x="7058384" y="660400"/>
                    <a:pt x="6989804" y="660400"/>
                  </a:cubicBezTo>
                  <a:close/>
                </a:path>
              </a:pathLst>
            </a:custGeom>
            <a:solidFill>
              <a:srgbClr val="C1FF72"/>
            </a:solidFill>
          </p:spPr>
        </p:sp>
      </p:grpSp>
      <p:sp>
        <p:nvSpPr>
          <p:cNvPr name="Freeform 8" id="8"/>
          <p:cNvSpPr/>
          <p:nvPr/>
        </p:nvSpPr>
        <p:spPr>
          <a:xfrm flipH="false" flipV="false" rot="0">
            <a:off x="8948650" y="4530524"/>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8807027" y="5307992"/>
            <a:ext cx="8452273" cy="784604"/>
            <a:chOff x="0" y="0"/>
            <a:chExt cx="7114264" cy="660400"/>
          </a:xfrm>
        </p:grpSpPr>
        <p:sp>
          <p:nvSpPr>
            <p:cNvPr name="Freeform 10" id="10"/>
            <p:cNvSpPr/>
            <p:nvPr/>
          </p:nvSpPr>
          <p:spPr>
            <a:xfrm flipH="false" flipV="false" rot="0">
              <a:off x="0" y="0"/>
              <a:ext cx="7114264" cy="660400"/>
            </a:xfrm>
            <a:custGeom>
              <a:avLst/>
              <a:gdLst/>
              <a:ahLst/>
              <a:cxnLst/>
              <a:rect r="r" b="b" t="t" l="l"/>
              <a:pathLst>
                <a:path h="660400" w="7114264">
                  <a:moveTo>
                    <a:pt x="6989804" y="660400"/>
                  </a:moveTo>
                  <a:lnTo>
                    <a:pt x="124460" y="660400"/>
                  </a:lnTo>
                  <a:cubicBezTo>
                    <a:pt x="55880" y="660400"/>
                    <a:pt x="0" y="604520"/>
                    <a:pt x="0" y="535940"/>
                  </a:cubicBezTo>
                  <a:lnTo>
                    <a:pt x="0" y="124460"/>
                  </a:lnTo>
                  <a:cubicBezTo>
                    <a:pt x="0" y="55880"/>
                    <a:pt x="55880" y="0"/>
                    <a:pt x="124460" y="0"/>
                  </a:cubicBezTo>
                  <a:lnTo>
                    <a:pt x="6989804" y="0"/>
                  </a:lnTo>
                  <a:cubicBezTo>
                    <a:pt x="7058384" y="0"/>
                    <a:pt x="7114264" y="55880"/>
                    <a:pt x="7114264" y="124460"/>
                  </a:cubicBezTo>
                  <a:lnTo>
                    <a:pt x="7114264" y="535940"/>
                  </a:lnTo>
                  <a:cubicBezTo>
                    <a:pt x="7114264" y="604520"/>
                    <a:pt x="7058384" y="660400"/>
                    <a:pt x="6989804" y="660400"/>
                  </a:cubicBezTo>
                  <a:close/>
                </a:path>
              </a:pathLst>
            </a:custGeom>
            <a:solidFill>
              <a:srgbClr val="C1FF72"/>
            </a:solidFill>
          </p:spPr>
        </p:sp>
      </p:grpSp>
      <p:sp>
        <p:nvSpPr>
          <p:cNvPr name="Freeform 11" id="11"/>
          <p:cNvSpPr/>
          <p:nvPr/>
        </p:nvSpPr>
        <p:spPr>
          <a:xfrm flipH="false" flipV="false" rot="0">
            <a:off x="8948650" y="5441450"/>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8807027" y="6213593"/>
            <a:ext cx="8452273" cy="784604"/>
            <a:chOff x="0" y="0"/>
            <a:chExt cx="7114264" cy="660400"/>
          </a:xfrm>
        </p:grpSpPr>
        <p:sp>
          <p:nvSpPr>
            <p:cNvPr name="Freeform 13" id="13"/>
            <p:cNvSpPr/>
            <p:nvPr/>
          </p:nvSpPr>
          <p:spPr>
            <a:xfrm flipH="false" flipV="false" rot="0">
              <a:off x="0" y="0"/>
              <a:ext cx="7114264" cy="660400"/>
            </a:xfrm>
            <a:custGeom>
              <a:avLst/>
              <a:gdLst/>
              <a:ahLst/>
              <a:cxnLst/>
              <a:rect r="r" b="b" t="t" l="l"/>
              <a:pathLst>
                <a:path h="660400" w="7114264">
                  <a:moveTo>
                    <a:pt x="6989804" y="660400"/>
                  </a:moveTo>
                  <a:lnTo>
                    <a:pt x="124460" y="660400"/>
                  </a:lnTo>
                  <a:cubicBezTo>
                    <a:pt x="55880" y="660400"/>
                    <a:pt x="0" y="604520"/>
                    <a:pt x="0" y="535940"/>
                  </a:cubicBezTo>
                  <a:lnTo>
                    <a:pt x="0" y="124460"/>
                  </a:lnTo>
                  <a:cubicBezTo>
                    <a:pt x="0" y="55880"/>
                    <a:pt x="55880" y="0"/>
                    <a:pt x="124460" y="0"/>
                  </a:cubicBezTo>
                  <a:lnTo>
                    <a:pt x="6989804" y="0"/>
                  </a:lnTo>
                  <a:cubicBezTo>
                    <a:pt x="7058384" y="0"/>
                    <a:pt x="7114264" y="55880"/>
                    <a:pt x="7114264" y="124460"/>
                  </a:cubicBezTo>
                  <a:lnTo>
                    <a:pt x="7114264" y="535940"/>
                  </a:lnTo>
                  <a:cubicBezTo>
                    <a:pt x="7114264" y="604520"/>
                    <a:pt x="7058384" y="660400"/>
                    <a:pt x="6989804" y="660400"/>
                  </a:cubicBezTo>
                  <a:close/>
                </a:path>
              </a:pathLst>
            </a:custGeom>
            <a:solidFill>
              <a:srgbClr val="C1FF72"/>
            </a:solidFill>
          </p:spPr>
        </p:sp>
      </p:grpSp>
      <p:sp>
        <p:nvSpPr>
          <p:cNvPr name="Freeform 14" id="14"/>
          <p:cNvSpPr/>
          <p:nvPr/>
        </p:nvSpPr>
        <p:spPr>
          <a:xfrm flipH="false" flipV="false" rot="0">
            <a:off x="8948650" y="6347050"/>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5" id="15"/>
          <p:cNvGrpSpPr/>
          <p:nvPr/>
        </p:nvGrpSpPr>
        <p:grpSpPr>
          <a:xfrm rot="0">
            <a:off x="8817005" y="7122022"/>
            <a:ext cx="8442295" cy="784604"/>
            <a:chOff x="0" y="0"/>
            <a:chExt cx="7105865" cy="660400"/>
          </a:xfrm>
        </p:grpSpPr>
        <p:sp>
          <p:nvSpPr>
            <p:cNvPr name="Freeform 16" id="16"/>
            <p:cNvSpPr/>
            <p:nvPr/>
          </p:nvSpPr>
          <p:spPr>
            <a:xfrm flipH="false" flipV="false" rot="0">
              <a:off x="0" y="0"/>
              <a:ext cx="7105865" cy="660400"/>
            </a:xfrm>
            <a:custGeom>
              <a:avLst/>
              <a:gdLst/>
              <a:ahLst/>
              <a:cxnLst/>
              <a:rect r="r" b="b" t="t" l="l"/>
              <a:pathLst>
                <a:path h="660400" w="7105865">
                  <a:moveTo>
                    <a:pt x="6981405" y="660400"/>
                  </a:moveTo>
                  <a:lnTo>
                    <a:pt x="124460" y="660400"/>
                  </a:lnTo>
                  <a:cubicBezTo>
                    <a:pt x="55880" y="660400"/>
                    <a:pt x="0" y="604520"/>
                    <a:pt x="0" y="535940"/>
                  </a:cubicBezTo>
                  <a:lnTo>
                    <a:pt x="0" y="124460"/>
                  </a:lnTo>
                  <a:cubicBezTo>
                    <a:pt x="0" y="55880"/>
                    <a:pt x="55880" y="0"/>
                    <a:pt x="124460" y="0"/>
                  </a:cubicBezTo>
                  <a:lnTo>
                    <a:pt x="6981405" y="0"/>
                  </a:lnTo>
                  <a:cubicBezTo>
                    <a:pt x="7049985" y="0"/>
                    <a:pt x="7105865" y="55880"/>
                    <a:pt x="7105865" y="124460"/>
                  </a:cubicBezTo>
                  <a:lnTo>
                    <a:pt x="7105865" y="535940"/>
                  </a:lnTo>
                  <a:cubicBezTo>
                    <a:pt x="7105865" y="604520"/>
                    <a:pt x="7049985" y="660400"/>
                    <a:pt x="6981405" y="660400"/>
                  </a:cubicBezTo>
                  <a:close/>
                </a:path>
              </a:pathLst>
            </a:custGeom>
            <a:solidFill>
              <a:srgbClr val="C1FF72"/>
            </a:solidFill>
          </p:spPr>
        </p:sp>
      </p:grpSp>
      <p:sp>
        <p:nvSpPr>
          <p:cNvPr name="Freeform 17" id="17"/>
          <p:cNvSpPr/>
          <p:nvPr/>
        </p:nvSpPr>
        <p:spPr>
          <a:xfrm flipH="false" flipV="false" rot="0">
            <a:off x="8958629" y="7255479"/>
            <a:ext cx="509218" cy="517689"/>
          </a:xfrm>
          <a:custGeom>
            <a:avLst/>
            <a:gdLst/>
            <a:ahLst/>
            <a:cxnLst/>
            <a:rect r="r" b="b" t="t" l="l"/>
            <a:pathLst>
              <a:path h="517689" w="509218">
                <a:moveTo>
                  <a:pt x="0" y="0"/>
                </a:moveTo>
                <a:lnTo>
                  <a:pt x="509218" y="0"/>
                </a:lnTo>
                <a:lnTo>
                  <a:pt x="509218" y="517690"/>
                </a:lnTo>
                <a:lnTo>
                  <a:pt x="0" y="517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8" id="18"/>
          <p:cNvGrpSpPr/>
          <p:nvPr/>
        </p:nvGrpSpPr>
        <p:grpSpPr>
          <a:xfrm rot="0">
            <a:off x="8817005" y="8030451"/>
            <a:ext cx="8442295" cy="784604"/>
            <a:chOff x="0" y="0"/>
            <a:chExt cx="7105865" cy="660400"/>
          </a:xfrm>
        </p:grpSpPr>
        <p:sp>
          <p:nvSpPr>
            <p:cNvPr name="Freeform 19" id="19"/>
            <p:cNvSpPr/>
            <p:nvPr/>
          </p:nvSpPr>
          <p:spPr>
            <a:xfrm flipH="false" flipV="false" rot="0">
              <a:off x="0" y="0"/>
              <a:ext cx="7105865" cy="660400"/>
            </a:xfrm>
            <a:custGeom>
              <a:avLst/>
              <a:gdLst/>
              <a:ahLst/>
              <a:cxnLst/>
              <a:rect r="r" b="b" t="t" l="l"/>
              <a:pathLst>
                <a:path h="660400" w="7105865">
                  <a:moveTo>
                    <a:pt x="6981405" y="660400"/>
                  </a:moveTo>
                  <a:lnTo>
                    <a:pt x="124460" y="660400"/>
                  </a:lnTo>
                  <a:cubicBezTo>
                    <a:pt x="55880" y="660400"/>
                    <a:pt x="0" y="604520"/>
                    <a:pt x="0" y="535940"/>
                  </a:cubicBezTo>
                  <a:lnTo>
                    <a:pt x="0" y="124460"/>
                  </a:lnTo>
                  <a:cubicBezTo>
                    <a:pt x="0" y="55880"/>
                    <a:pt x="55880" y="0"/>
                    <a:pt x="124460" y="0"/>
                  </a:cubicBezTo>
                  <a:lnTo>
                    <a:pt x="6981405" y="0"/>
                  </a:lnTo>
                  <a:cubicBezTo>
                    <a:pt x="7049985" y="0"/>
                    <a:pt x="7105865" y="55880"/>
                    <a:pt x="7105865" y="124460"/>
                  </a:cubicBezTo>
                  <a:lnTo>
                    <a:pt x="7105865" y="535940"/>
                  </a:lnTo>
                  <a:cubicBezTo>
                    <a:pt x="7105865" y="604520"/>
                    <a:pt x="7049985" y="660400"/>
                    <a:pt x="6981405" y="660400"/>
                  </a:cubicBezTo>
                  <a:close/>
                </a:path>
              </a:pathLst>
            </a:custGeom>
            <a:solidFill>
              <a:srgbClr val="C1FF72"/>
            </a:solidFill>
          </p:spPr>
        </p:sp>
      </p:grpSp>
      <p:sp>
        <p:nvSpPr>
          <p:cNvPr name="Freeform 20" id="20"/>
          <p:cNvSpPr/>
          <p:nvPr/>
        </p:nvSpPr>
        <p:spPr>
          <a:xfrm flipH="false" flipV="false" rot="0">
            <a:off x="8958629" y="8163908"/>
            <a:ext cx="509218" cy="517689"/>
          </a:xfrm>
          <a:custGeom>
            <a:avLst/>
            <a:gdLst/>
            <a:ahLst/>
            <a:cxnLst/>
            <a:rect r="r" b="b" t="t" l="l"/>
            <a:pathLst>
              <a:path h="517689" w="509218">
                <a:moveTo>
                  <a:pt x="0" y="0"/>
                </a:moveTo>
                <a:lnTo>
                  <a:pt x="509218" y="0"/>
                </a:lnTo>
                <a:lnTo>
                  <a:pt x="509218" y="517690"/>
                </a:lnTo>
                <a:lnTo>
                  <a:pt x="0" y="517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1" id="21"/>
          <p:cNvSpPr txBox="true"/>
          <p:nvPr/>
        </p:nvSpPr>
        <p:spPr>
          <a:xfrm rot="0">
            <a:off x="1185039" y="1669015"/>
            <a:ext cx="6273604" cy="2378402"/>
          </a:xfrm>
          <a:prstGeom prst="rect">
            <a:avLst/>
          </a:prstGeom>
        </p:spPr>
        <p:txBody>
          <a:bodyPr anchor="t" rtlCol="false" tIns="0" lIns="0" bIns="0" rIns="0">
            <a:spAutoFit/>
          </a:bodyPr>
          <a:lstStyle/>
          <a:p>
            <a:pPr algn="l">
              <a:lnSpc>
                <a:spcPts val="9044"/>
              </a:lnSpc>
            </a:pPr>
            <a:r>
              <a:rPr lang="en-US" sz="9830">
                <a:solidFill>
                  <a:srgbClr val="412D44"/>
                </a:solidFill>
                <a:latin typeface="Circe Contrast"/>
                <a:ea typeface="Circe Contrast"/>
                <a:cs typeface="Circe Contrast"/>
                <a:sym typeface="Circe Contrast"/>
              </a:rPr>
              <a:t>Resultados</a:t>
            </a:r>
          </a:p>
          <a:p>
            <a:pPr algn="l">
              <a:lnSpc>
                <a:spcPts val="9044"/>
              </a:lnSpc>
            </a:pPr>
            <a:r>
              <a:rPr lang="en-US" sz="9830">
                <a:solidFill>
                  <a:srgbClr val="412D44"/>
                </a:solidFill>
                <a:latin typeface="Circe Contrast"/>
                <a:ea typeface="Circe Contrast"/>
                <a:cs typeface="Circe Contrast"/>
                <a:sym typeface="Circe Contrast"/>
              </a:rPr>
              <a:t>obtenidos</a:t>
            </a:r>
          </a:p>
        </p:txBody>
      </p:sp>
      <p:sp>
        <p:nvSpPr>
          <p:cNvPr name="TextBox 22" id="22"/>
          <p:cNvSpPr txBox="true"/>
          <p:nvPr/>
        </p:nvSpPr>
        <p:spPr>
          <a:xfrm rot="0">
            <a:off x="9649291" y="3650142"/>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Modulo de registro exitoso</a:t>
            </a:r>
          </a:p>
        </p:txBody>
      </p:sp>
      <p:sp>
        <p:nvSpPr>
          <p:cNvPr name="TextBox 23" id="23"/>
          <p:cNvSpPr txBox="true"/>
          <p:nvPr/>
        </p:nvSpPr>
        <p:spPr>
          <a:xfrm rot="0">
            <a:off x="9649291" y="4555929"/>
            <a:ext cx="778072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Sistema de solicitud y emisión de certificados funcional</a:t>
            </a:r>
          </a:p>
        </p:txBody>
      </p:sp>
      <p:sp>
        <p:nvSpPr>
          <p:cNvPr name="TextBox 24" id="24"/>
          <p:cNvSpPr txBox="true"/>
          <p:nvPr/>
        </p:nvSpPr>
        <p:spPr>
          <a:xfrm rot="0">
            <a:off x="9649291" y="5466855"/>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Modulo de proyectos vecinales funcional</a:t>
            </a:r>
          </a:p>
        </p:txBody>
      </p:sp>
      <p:sp>
        <p:nvSpPr>
          <p:cNvPr name="TextBox 25" id="25"/>
          <p:cNvSpPr txBox="true"/>
          <p:nvPr/>
        </p:nvSpPr>
        <p:spPr>
          <a:xfrm rot="0">
            <a:off x="9649291" y="6372455"/>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Notificaciones por correo electronico a tiempo real</a:t>
            </a:r>
          </a:p>
        </p:txBody>
      </p:sp>
      <p:sp>
        <p:nvSpPr>
          <p:cNvPr name="TextBox 26" id="26"/>
          <p:cNvSpPr txBox="true"/>
          <p:nvPr/>
        </p:nvSpPr>
        <p:spPr>
          <a:xfrm rot="0">
            <a:off x="9659269" y="7280884"/>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Modulo de actividades comunales funcional</a:t>
            </a:r>
          </a:p>
        </p:txBody>
      </p:sp>
      <p:sp>
        <p:nvSpPr>
          <p:cNvPr name="TextBox 27" id="27"/>
          <p:cNvSpPr txBox="true"/>
          <p:nvPr/>
        </p:nvSpPr>
        <p:spPr>
          <a:xfrm rot="0">
            <a:off x="9659269" y="8189313"/>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Modulo de arriendo de espacios funcional</a:t>
            </a:r>
          </a:p>
        </p:txBody>
      </p:sp>
      <p:sp>
        <p:nvSpPr>
          <p:cNvPr name="AutoShape 28" id="28"/>
          <p:cNvSpPr/>
          <p:nvPr/>
        </p:nvSpPr>
        <p:spPr>
          <a:xfrm rot="0">
            <a:off x="-818960" y="404795"/>
            <a:ext cx="19821877" cy="0"/>
          </a:xfrm>
          <a:prstGeom prst="line">
            <a:avLst/>
          </a:prstGeom>
          <a:ln cap="flat" w="114300">
            <a:solidFill>
              <a:srgbClr val="FFFFFF"/>
            </a:solidFill>
            <a:prstDash val="solid"/>
            <a:headEnd type="none" len="sm" w="sm"/>
            <a:tailEnd type="none" len="sm" w="sm"/>
          </a:ln>
        </p:spPr>
      </p:sp>
      <p:sp>
        <p:nvSpPr>
          <p:cNvPr name="AutoShape 29" id="29"/>
          <p:cNvSpPr/>
          <p:nvPr/>
        </p:nvSpPr>
        <p:spPr>
          <a:xfrm rot="0">
            <a:off x="-574329" y="9672305"/>
            <a:ext cx="19821877" cy="0"/>
          </a:xfrm>
          <a:prstGeom prst="line">
            <a:avLst/>
          </a:prstGeom>
          <a:ln cap="flat" w="114300">
            <a:solidFill>
              <a:srgbClr val="FFFFFF"/>
            </a:solidFill>
            <a:prstDash val="solid"/>
            <a:headEnd type="none" len="sm" w="sm"/>
            <a:tailEnd type="none" len="sm" w="sm"/>
          </a:ln>
        </p:spPr>
      </p:sp>
      <p:sp>
        <p:nvSpPr>
          <p:cNvPr name="AutoShape 30" id="30"/>
          <p:cNvSpPr/>
          <p:nvPr/>
        </p:nvSpPr>
        <p:spPr>
          <a:xfrm rot="0">
            <a:off x="-422728" y="9424655"/>
            <a:ext cx="19821877" cy="0"/>
          </a:xfrm>
          <a:prstGeom prst="line">
            <a:avLst/>
          </a:prstGeom>
          <a:ln cap="flat" w="114300">
            <a:solidFill>
              <a:srgbClr val="FFFFFF"/>
            </a:solidFill>
            <a:prstDash val="solid"/>
            <a:headEnd type="none" len="sm" w="sm"/>
            <a:tailEnd type="none" len="sm" w="sm"/>
          </a:ln>
        </p:spPr>
      </p:sp>
      <p:sp>
        <p:nvSpPr>
          <p:cNvPr name="AutoShape 31" id="31"/>
          <p:cNvSpPr/>
          <p:nvPr/>
        </p:nvSpPr>
        <p:spPr>
          <a:xfrm>
            <a:off x="3616960" y="4142426"/>
            <a:ext cx="4142740" cy="2071167"/>
          </a:xfrm>
          <a:prstGeom prst="line">
            <a:avLst/>
          </a:prstGeom>
          <a:ln cap="flat" w="142875">
            <a:solidFill>
              <a:srgbClr val="725076"/>
            </a:solidFill>
            <a:prstDash val="solid"/>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rot="0">
            <a:off x="-970562" y="652445"/>
            <a:ext cx="19821877" cy="0"/>
          </a:xfrm>
          <a:prstGeom prst="line">
            <a:avLst/>
          </a:prstGeom>
          <a:ln cap="flat" w="114300">
            <a:solidFill>
              <a:srgbClr val="FFFFFF"/>
            </a:solidFill>
            <a:prstDash val="solid"/>
            <a:headEnd type="none" len="sm" w="sm"/>
            <a:tailEnd type="none" len="sm" w="sm"/>
          </a:ln>
        </p:spPr>
      </p:sp>
      <p:grpSp>
        <p:nvGrpSpPr>
          <p:cNvPr name="Group 3" id="3"/>
          <p:cNvGrpSpPr/>
          <p:nvPr/>
        </p:nvGrpSpPr>
        <p:grpSpPr>
          <a:xfrm rot="0">
            <a:off x="8807027" y="3491279"/>
            <a:ext cx="8125279" cy="784604"/>
            <a:chOff x="0" y="0"/>
            <a:chExt cx="6839033" cy="660400"/>
          </a:xfrm>
        </p:grpSpPr>
        <p:sp>
          <p:nvSpPr>
            <p:cNvPr name="Freeform 4" id="4"/>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5" id="5"/>
          <p:cNvSpPr/>
          <p:nvPr/>
        </p:nvSpPr>
        <p:spPr>
          <a:xfrm flipH="false" flipV="false" rot="0">
            <a:off x="8948650" y="3624737"/>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807027" y="4397066"/>
            <a:ext cx="8125279" cy="784604"/>
            <a:chOff x="0" y="0"/>
            <a:chExt cx="6839033" cy="660400"/>
          </a:xfrm>
        </p:grpSpPr>
        <p:sp>
          <p:nvSpPr>
            <p:cNvPr name="Freeform 7" id="7"/>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8" id="8"/>
          <p:cNvSpPr/>
          <p:nvPr/>
        </p:nvSpPr>
        <p:spPr>
          <a:xfrm flipH="false" flipV="false" rot="0">
            <a:off x="8948650" y="4530524"/>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807027" y="5307992"/>
            <a:ext cx="8125279" cy="784604"/>
            <a:chOff x="0" y="0"/>
            <a:chExt cx="6839033" cy="660400"/>
          </a:xfrm>
        </p:grpSpPr>
        <p:sp>
          <p:nvSpPr>
            <p:cNvPr name="Freeform 10" id="10"/>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11" id="11"/>
          <p:cNvSpPr/>
          <p:nvPr/>
        </p:nvSpPr>
        <p:spPr>
          <a:xfrm flipH="false" flipV="false" rot="0">
            <a:off x="8948650" y="5441450"/>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8807027" y="6213593"/>
            <a:ext cx="8125279" cy="784604"/>
            <a:chOff x="0" y="0"/>
            <a:chExt cx="6839033" cy="660400"/>
          </a:xfrm>
        </p:grpSpPr>
        <p:sp>
          <p:nvSpPr>
            <p:cNvPr name="Freeform 13" id="13"/>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14" id="14"/>
          <p:cNvSpPr/>
          <p:nvPr/>
        </p:nvSpPr>
        <p:spPr>
          <a:xfrm flipH="false" flipV="false" rot="0">
            <a:off x="8948650" y="6347050"/>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817005" y="7122022"/>
            <a:ext cx="8125279" cy="784604"/>
            <a:chOff x="0" y="0"/>
            <a:chExt cx="6839033" cy="660400"/>
          </a:xfrm>
        </p:grpSpPr>
        <p:sp>
          <p:nvSpPr>
            <p:cNvPr name="Freeform 16" id="16"/>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17" id="17"/>
          <p:cNvSpPr/>
          <p:nvPr/>
        </p:nvSpPr>
        <p:spPr>
          <a:xfrm flipH="false" flipV="false" rot="0">
            <a:off x="8958629" y="7255479"/>
            <a:ext cx="509218" cy="517689"/>
          </a:xfrm>
          <a:custGeom>
            <a:avLst/>
            <a:gdLst/>
            <a:ahLst/>
            <a:cxnLst/>
            <a:rect r="r" b="b" t="t" l="l"/>
            <a:pathLst>
              <a:path h="517689" w="509218">
                <a:moveTo>
                  <a:pt x="0" y="0"/>
                </a:moveTo>
                <a:lnTo>
                  <a:pt x="509218" y="0"/>
                </a:lnTo>
                <a:lnTo>
                  <a:pt x="509218" y="517690"/>
                </a:lnTo>
                <a:lnTo>
                  <a:pt x="0" y="517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185039" y="1669015"/>
            <a:ext cx="6273604" cy="1235402"/>
          </a:xfrm>
          <a:prstGeom prst="rect">
            <a:avLst/>
          </a:prstGeom>
        </p:spPr>
        <p:txBody>
          <a:bodyPr anchor="t" rtlCol="false" tIns="0" lIns="0" bIns="0" rIns="0">
            <a:spAutoFit/>
          </a:bodyPr>
          <a:lstStyle/>
          <a:p>
            <a:pPr algn="l">
              <a:lnSpc>
                <a:spcPts val="9044"/>
              </a:lnSpc>
            </a:pPr>
            <a:r>
              <a:rPr lang="en-US" sz="9830">
                <a:solidFill>
                  <a:srgbClr val="412D44"/>
                </a:solidFill>
                <a:latin typeface="Circe Contrast"/>
                <a:ea typeface="Circe Contrast"/>
                <a:cs typeface="Circe Contrast"/>
                <a:sym typeface="Circe Contrast"/>
              </a:rPr>
              <a:t>Obstáculos</a:t>
            </a:r>
          </a:p>
        </p:txBody>
      </p:sp>
      <p:sp>
        <p:nvSpPr>
          <p:cNvPr name="TextBox 19" id="19"/>
          <p:cNvSpPr txBox="true"/>
          <p:nvPr/>
        </p:nvSpPr>
        <p:spPr>
          <a:xfrm rot="0">
            <a:off x="9649291" y="3650142"/>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Conflictos de integración entre modulos</a:t>
            </a:r>
          </a:p>
        </p:txBody>
      </p:sp>
      <p:sp>
        <p:nvSpPr>
          <p:cNvPr name="TextBox 20" id="20"/>
          <p:cNvSpPr txBox="true"/>
          <p:nvPr/>
        </p:nvSpPr>
        <p:spPr>
          <a:xfrm rot="0">
            <a:off x="9649291" y="4555929"/>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Dificultar en implementación de ciertos modulos</a:t>
            </a:r>
          </a:p>
        </p:txBody>
      </p:sp>
      <p:sp>
        <p:nvSpPr>
          <p:cNvPr name="TextBox 21" id="21"/>
          <p:cNvSpPr txBox="true"/>
          <p:nvPr/>
        </p:nvSpPr>
        <p:spPr>
          <a:xfrm rot="0">
            <a:off x="9649291" y="5466855"/>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Problemas de migración de versiones</a:t>
            </a:r>
          </a:p>
        </p:txBody>
      </p:sp>
      <p:sp>
        <p:nvSpPr>
          <p:cNvPr name="TextBox 22" id="22"/>
          <p:cNvSpPr txBox="true"/>
          <p:nvPr/>
        </p:nvSpPr>
        <p:spPr>
          <a:xfrm rot="0">
            <a:off x="9649291" y="6372455"/>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Problemas de integración entre backend y backend</a:t>
            </a:r>
          </a:p>
        </p:txBody>
      </p:sp>
      <p:sp>
        <p:nvSpPr>
          <p:cNvPr name="TextBox 23" id="23"/>
          <p:cNvSpPr txBox="true"/>
          <p:nvPr/>
        </p:nvSpPr>
        <p:spPr>
          <a:xfrm rot="0">
            <a:off x="9659269" y="7280884"/>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Problemas de integración con apis externas</a:t>
            </a:r>
          </a:p>
        </p:txBody>
      </p:sp>
      <p:sp>
        <p:nvSpPr>
          <p:cNvPr name="AutoShape 24" id="24"/>
          <p:cNvSpPr/>
          <p:nvPr/>
        </p:nvSpPr>
        <p:spPr>
          <a:xfrm rot="0">
            <a:off x="-818960" y="404795"/>
            <a:ext cx="19821877" cy="0"/>
          </a:xfrm>
          <a:prstGeom prst="line">
            <a:avLst/>
          </a:prstGeom>
          <a:ln cap="flat" w="114300">
            <a:solidFill>
              <a:srgbClr val="FFFFFF"/>
            </a:solidFill>
            <a:prstDash val="solid"/>
            <a:headEnd type="none" len="sm" w="sm"/>
            <a:tailEnd type="none" len="sm" w="sm"/>
          </a:ln>
        </p:spPr>
      </p:sp>
      <p:sp>
        <p:nvSpPr>
          <p:cNvPr name="AutoShape 25" id="25"/>
          <p:cNvSpPr/>
          <p:nvPr/>
        </p:nvSpPr>
        <p:spPr>
          <a:xfrm rot="0">
            <a:off x="-574329" y="9672305"/>
            <a:ext cx="19821877" cy="0"/>
          </a:xfrm>
          <a:prstGeom prst="line">
            <a:avLst/>
          </a:prstGeom>
          <a:ln cap="flat" w="114300">
            <a:solidFill>
              <a:srgbClr val="FFFFFF"/>
            </a:solidFill>
            <a:prstDash val="solid"/>
            <a:headEnd type="none" len="sm" w="sm"/>
            <a:tailEnd type="none" len="sm" w="sm"/>
          </a:ln>
        </p:spPr>
      </p:sp>
      <p:sp>
        <p:nvSpPr>
          <p:cNvPr name="AutoShape 26" id="26"/>
          <p:cNvSpPr/>
          <p:nvPr/>
        </p:nvSpPr>
        <p:spPr>
          <a:xfrm rot="0">
            <a:off x="-422728" y="9424655"/>
            <a:ext cx="19821877" cy="0"/>
          </a:xfrm>
          <a:prstGeom prst="line">
            <a:avLst/>
          </a:prstGeom>
          <a:ln cap="flat" w="114300">
            <a:solidFill>
              <a:srgbClr val="FFFFFF"/>
            </a:solidFill>
            <a:prstDash val="solid"/>
            <a:headEnd type="none" len="sm" w="sm"/>
            <a:tailEnd type="none" len="sm" w="sm"/>
          </a:ln>
        </p:spPr>
      </p:sp>
      <p:sp>
        <p:nvSpPr>
          <p:cNvPr name="AutoShape 27" id="27"/>
          <p:cNvSpPr/>
          <p:nvPr/>
        </p:nvSpPr>
        <p:spPr>
          <a:xfrm>
            <a:off x="3616960" y="3491279"/>
            <a:ext cx="4142740" cy="2722313"/>
          </a:xfrm>
          <a:prstGeom prst="line">
            <a:avLst/>
          </a:prstGeom>
          <a:ln cap="flat" w="142875">
            <a:solidFill>
              <a:srgbClr val="725076"/>
            </a:solidFill>
            <a:prstDash val="solid"/>
            <a:headEnd type="none" len="sm" w="sm"/>
            <a:tailEnd type="arrow" len="sm" w="med"/>
          </a:ln>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rot="0">
            <a:off x="-970562" y="652445"/>
            <a:ext cx="19821877" cy="0"/>
          </a:xfrm>
          <a:prstGeom prst="line">
            <a:avLst/>
          </a:prstGeom>
          <a:ln cap="flat" w="114300">
            <a:solidFill>
              <a:srgbClr val="FFFFFF"/>
            </a:solidFill>
            <a:prstDash val="solid"/>
            <a:headEnd type="none" len="sm" w="sm"/>
            <a:tailEnd type="none" len="sm" w="sm"/>
          </a:ln>
        </p:spPr>
      </p:sp>
      <p:sp>
        <p:nvSpPr>
          <p:cNvPr name="AutoShape 3" id="3"/>
          <p:cNvSpPr/>
          <p:nvPr/>
        </p:nvSpPr>
        <p:spPr>
          <a:xfrm rot="0">
            <a:off x="-818960" y="404795"/>
            <a:ext cx="19821877" cy="0"/>
          </a:xfrm>
          <a:prstGeom prst="line">
            <a:avLst/>
          </a:prstGeom>
          <a:ln cap="flat" w="114300">
            <a:solidFill>
              <a:srgbClr val="FFFFFF"/>
            </a:solidFill>
            <a:prstDash val="solid"/>
            <a:headEnd type="none" len="sm" w="sm"/>
            <a:tailEnd type="none" len="sm" w="sm"/>
          </a:ln>
        </p:spPr>
      </p:sp>
      <p:sp>
        <p:nvSpPr>
          <p:cNvPr name="AutoShape 4" id="4"/>
          <p:cNvSpPr/>
          <p:nvPr/>
        </p:nvSpPr>
        <p:spPr>
          <a:xfrm rot="0">
            <a:off x="-574329" y="9672305"/>
            <a:ext cx="19821877" cy="0"/>
          </a:xfrm>
          <a:prstGeom prst="line">
            <a:avLst/>
          </a:prstGeom>
          <a:ln cap="flat" w="114300">
            <a:solidFill>
              <a:srgbClr val="FFFFFF"/>
            </a:solidFill>
            <a:prstDash val="solid"/>
            <a:headEnd type="none" len="sm" w="sm"/>
            <a:tailEnd type="none" len="sm" w="sm"/>
          </a:ln>
        </p:spPr>
      </p:sp>
      <p:sp>
        <p:nvSpPr>
          <p:cNvPr name="AutoShape 5" id="5"/>
          <p:cNvSpPr/>
          <p:nvPr/>
        </p:nvSpPr>
        <p:spPr>
          <a:xfrm rot="0">
            <a:off x="-422728" y="9424655"/>
            <a:ext cx="19821877" cy="0"/>
          </a:xfrm>
          <a:prstGeom prst="line">
            <a:avLst/>
          </a:prstGeom>
          <a:ln cap="flat" w="114300">
            <a:solidFill>
              <a:srgbClr val="FFFFFF"/>
            </a:solidFill>
            <a:prstDash val="solid"/>
            <a:headEnd type="none" len="sm" w="sm"/>
            <a:tailEnd type="none" len="sm" w="sm"/>
          </a:ln>
        </p:spPr>
      </p:sp>
      <p:sp>
        <p:nvSpPr>
          <p:cNvPr name="TextBox 6" id="6"/>
          <p:cNvSpPr txBox="true"/>
          <p:nvPr/>
        </p:nvSpPr>
        <p:spPr>
          <a:xfrm rot="0">
            <a:off x="2527793" y="3431097"/>
            <a:ext cx="13232414" cy="2702674"/>
          </a:xfrm>
          <a:prstGeom prst="rect">
            <a:avLst/>
          </a:prstGeom>
        </p:spPr>
        <p:txBody>
          <a:bodyPr anchor="t" rtlCol="false" tIns="0" lIns="0" bIns="0" rIns="0">
            <a:spAutoFit/>
          </a:bodyPr>
          <a:lstStyle/>
          <a:p>
            <a:pPr algn="ctr" marL="0" indent="0" lvl="0">
              <a:lnSpc>
                <a:spcPts val="10514"/>
              </a:lnSpc>
            </a:pPr>
            <a:r>
              <a:rPr lang="en-US" sz="9558">
                <a:solidFill>
                  <a:srgbClr val="412D44"/>
                </a:solidFill>
                <a:latin typeface="Circe Contrast"/>
                <a:ea typeface="Circe Contrast"/>
                <a:cs typeface="Circe Contrast"/>
                <a:sym typeface="Circe Contrast"/>
              </a:rPr>
              <a:t>Muchas gracias por su atención</a:t>
            </a:r>
          </a:p>
        </p:txBody>
      </p:sp>
      <p:sp>
        <p:nvSpPr>
          <p:cNvPr name="TextBox 7" id="7"/>
          <p:cNvSpPr txBox="true"/>
          <p:nvPr/>
        </p:nvSpPr>
        <p:spPr>
          <a:xfrm rot="0">
            <a:off x="5093756" y="6286171"/>
            <a:ext cx="8100488" cy="414604"/>
          </a:xfrm>
          <a:prstGeom prst="rect">
            <a:avLst/>
          </a:prstGeom>
        </p:spPr>
        <p:txBody>
          <a:bodyPr anchor="t" rtlCol="false" tIns="0" lIns="0" bIns="0" rIns="0">
            <a:spAutoFit/>
          </a:bodyPr>
          <a:lstStyle/>
          <a:p>
            <a:pPr algn="ctr" marL="0" indent="0" lvl="0">
              <a:lnSpc>
                <a:spcPts val="3323"/>
              </a:lnSpc>
            </a:pPr>
            <a:r>
              <a:rPr lang="en-US" sz="2864">
                <a:solidFill>
                  <a:srgbClr val="412D44"/>
                </a:solidFill>
                <a:latin typeface="Circe"/>
                <a:ea typeface="Circe"/>
                <a:cs typeface="Circe"/>
                <a:sym typeface="Circe"/>
              </a:rPr>
              <a:t>Si tiene alguna pregunta, no dude en hacerla!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grpSp>
        <p:nvGrpSpPr>
          <p:cNvPr name="Group 2" id="2"/>
          <p:cNvGrpSpPr/>
          <p:nvPr/>
        </p:nvGrpSpPr>
        <p:grpSpPr>
          <a:xfrm rot="0">
            <a:off x="1854943" y="3457204"/>
            <a:ext cx="4410080" cy="5799771"/>
            <a:chOff x="0" y="0"/>
            <a:chExt cx="5880107" cy="7733027"/>
          </a:xfrm>
        </p:grpSpPr>
        <p:sp>
          <p:nvSpPr>
            <p:cNvPr name="Freeform 3" id="3"/>
            <p:cNvSpPr/>
            <p:nvPr/>
          </p:nvSpPr>
          <p:spPr>
            <a:xfrm flipH="false" flipV="false" rot="5400000">
              <a:off x="1777789" y="3633827"/>
              <a:ext cx="2321411" cy="5876990"/>
            </a:xfrm>
            <a:custGeom>
              <a:avLst/>
              <a:gdLst/>
              <a:ahLst/>
              <a:cxnLst/>
              <a:rect r="r" b="b" t="t" l="l"/>
              <a:pathLst>
                <a:path h="5876990" w="2321411">
                  <a:moveTo>
                    <a:pt x="0" y="0"/>
                  </a:moveTo>
                  <a:lnTo>
                    <a:pt x="2321411" y="0"/>
                  </a:lnTo>
                  <a:lnTo>
                    <a:pt x="2321411" y="5876990"/>
                  </a:lnTo>
                  <a:lnTo>
                    <a:pt x="0" y="5876990"/>
                  </a:lnTo>
                  <a:lnTo>
                    <a:pt x="0" y="0"/>
                  </a:lnTo>
                  <a:close/>
                </a:path>
              </a:pathLst>
            </a:custGeom>
            <a:blipFill>
              <a:blip r:embed="rId2"/>
              <a:stretch>
                <a:fillRect l="0" t="0" r="0" b="0"/>
              </a:stretch>
            </a:blipFill>
          </p:spPr>
        </p:sp>
        <p:grpSp>
          <p:nvGrpSpPr>
            <p:cNvPr name="Group 4" id="4"/>
            <p:cNvGrpSpPr/>
            <p:nvPr/>
          </p:nvGrpSpPr>
          <p:grpSpPr>
            <a:xfrm rot="0">
              <a:off x="3117" y="0"/>
              <a:ext cx="5876990" cy="7049564"/>
              <a:chOff x="0" y="0"/>
              <a:chExt cx="2442059" cy="2929297"/>
            </a:xfrm>
          </p:grpSpPr>
          <p:sp>
            <p:nvSpPr>
              <p:cNvPr name="Freeform 5" id="5"/>
              <p:cNvSpPr/>
              <p:nvPr/>
            </p:nvSpPr>
            <p:spPr>
              <a:xfrm flipH="false" flipV="false" rot="0">
                <a:off x="0" y="0"/>
                <a:ext cx="2442059" cy="2929298"/>
              </a:xfrm>
              <a:custGeom>
                <a:avLst/>
                <a:gdLst/>
                <a:ahLst/>
                <a:cxnLst/>
                <a:rect r="r" b="b" t="t" l="l"/>
                <a:pathLst>
                  <a:path h="2929298" w="2442059">
                    <a:moveTo>
                      <a:pt x="2317599" y="2929297"/>
                    </a:moveTo>
                    <a:lnTo>
                      <a:pt x="124460" y="2929297"/>
                    </a:lnTo>
                    <a:cubicBezTo>
                      <a:pt x="55880" y="2929297"/>
                      <a:pt x="0" y="2873417"/>
                      <a:pt x="0" y="2804837"/>
                    </a:cubicBezTo>
                    <a:lnTo>
                      <a:pt x="0" y="124460"/>
                    </a:lnTo>
                    <a:cubicBezTo>
                      <a:pt x="0" y="55880"/>
                      <a:pt x="55880" y="0"/>
                      <a:pt x="124460" y="0"/>
                    </a:cubicBezTo>
                    <a:lnTo>
                      <a:pt x="2317599" y="0"/>
                    </a:lnTo>
                    <a:cubicBezTo>
                      <a:pt x="2386179" y="0"/>
                      <a:pt x="2442059" y="55880"/>
                      <a:pt x="2442059" y="124460"/>
                    </a:cubicBezTo>
                    <a:lnTo>
                      <a:pt x="2442059" y="2804838"/>
                    </a:lnTo>
                    <a:cubicBezTo>
                      <a:pt x="2442059" y="2873417"/>
                      <a:pt x="2386179" y="2929298"/>
                      <a:pt x="2317599" y="2929298"/>
                    </a:cubicBezTo>
                    <a:close/>
                  </a:path>
                </a:pathLst>
              </a:custGeom>
              <a:solidFill>
                <a:srgbClr val="FFFFFF"/>
              </a:solidFill>
            </p:spPr>
          </p:sp>
        </p:grpSp>
      </p:grpSp>
      <p:sp>
        <p:nvSpPr>
          <p:cNvPr name="TextBox 6" id="6"/>
          <p:cNvSpPr txBox="true"/>
          <p:nvPr/>
        </p:nvSpPr>
        <p:spPr>
          <a:xfrm rot="0">
            <a:off x="1867974" y="1250989"/>
            <a:ext cx="14552052" cy="1514475"/>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412D44"/>
                </a:solidFill>
                <a:latin typeface="Circe Contrast"/>
                <a:ea typeface="Circe Contrast"/>
                <a:cs typeface="Circe Contrast"/>
                <a:sym typeface="Circe Contrast"/>
              </a:rPr>
              <a:t>Integrantes</a:t>
            </a:r>
          </a:p>
        </p:txBody>
      </p:sp>
      <p:sp>
        <p:nvSpPr>
          <p:cNvPr name="TextBox 7" id="7"/>
          <p:cNvSpPr txBox="true"/>
          <p:nvPr/>
        </p:nvSpPr>
        <p:spPr>
          <a:xfrm rot="0">
            <a:off x="2217139" y="6867670"/>
            <a:ext cx="3800238" cy="44035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VICTOR NAVARRO</a:t>
            </a:r>
          </a:p>
        </p:txBody>
      </p:sp>
      <p:sp>
        <p:nvSpPr>
          <p:cNvPr name="TextBox 8" id="8"/>
          <p:cNvSpPr txBox="true"/>
          <p:nvPr/>
        </p:nvSpPr>
        <p:spPr>
          <a:xfrm rot="0">
            <a:off x="2217139" y="7663605"/>
            <a:ext cx="3685688" cy="1036193"/>
          </a:xfrm>
          <a:prstGeom prst="rect">
            <a:avLst/>
          </a:prstGeom>
        </p:spPr>
        <p:txBody>
          <a:bodyPr anchor="t" rtlCol="false" tIns="0" lIns="0" bIns="0" rIns="0">
            <a:spAutoFit/>
          </a:bodyPr>
          <a:lstStyle/>
          <a:p>
            <a:pPr algn="ctr">
              <a:lnSpc>
                <a:spcPts val="2748"/>
              </a:lnSpc>
            </a:pPr>
            <a:r>
              <a:rPr lang="en-US" sz="2290">
                <a:solidFill>
                  <a:srgbClr val="000000"/>
                </a:solidFill>
                <a:latin typeface="Circe"/>
                <a:ea typeface="Circe"/>
                <a:cs typeface="Circe"/>
                <a:sym typeface="Circe"/>
              </a:rPr>
              <a:t>Desarrollador</a:t>
            </a:r>
          </a:p>
          <a:p>
            <a:pPr algn="ctr">
              <a:lnSpc>
                <a:spcPts val="2748"/>
              </a:lnSpc>
            </a:pPr>
            <a:r>
              <a:rPr lang="en-US" sz="2290">
                <a:solidFill>
                  <a:srgbClr val="000000"/>
                </a:solidFill>
                <a:latin typeface="Circe"/>
                <a:ea typeface="Circe"/>
                <a:cs typeface="Circe"/>
                <a:sym typeface="Circe"/>
              </a:rPr>
              <a:t>Desarrollar Backend del proyecto</a:t>
            </a:r>
          </a:p>
        </p:txBody>
      </p:sp>
      <p:grpSp>
        <p:nvGrpSpPr>
          <p:cNvPr name="Group 9" id="9"/>
          <p:cNvGrpSpPr/>
          <p:nvPr/>
        </p:nvGrpSpPr>
        <p:grpSpPr>
          <a:xfrm rot="0">
            <a:off x="6938960" y="3458529"/>
            <a:ext cx="4410080" cy="5799771"/>
            <a:chOff x="0" y="0"/>
            <a:chExt cx="5880107" cy="7733027"/>
          </a:xfrm>
        </p:grpSpPr>
        <p:sp>
          <p:nvSpPr>
            <p:cNvPr name="Freeform 10" id="10"/>
            <p:cNvSpPr/>
            <p:nvPr/>
          </p:nvSpPr>
          <p:spPr>
            <a:xfrm flipH="false" flipV="false" rot="5400000">
              <a:off x="1777789" y="3633827"/>
              <a:ext cx="2321411" cy="5876990"/>
            </a:xfrm>
            <a:custGeom>
              <a:avLst/>
              <a:gdLst/>
              <a:ahLst/>
              <a:cxnLst/>
              <a:rect r="r" b="b" t="t" l="l"/>
              <a:pathLst>
                <a:path h="5876990" w="2321411">
                  <a:moveTo>
                    <a:pt x="0" y="0"/>
                  </a:moveTo>
                  <a:lnTo>
                    <a:pt x="2321411" y="0"/>
                  </a:lnTo>
                  <a:lnTo>
                    <a:pt x="2321411" y="5876990"/>
                  </a:lnTo>
                  <a:lnTo>
                    <a:pt x="0" y="5876990"/>
                  </a:lnTo>
                  <a:lnTo>
                    <a:pt x="0" y="0"/>
                  </a:lnTo>
                  <a:close/>
                </a:path>
              </a:pathLst>
            </a:custGeom>
            <a:blipFill>
              <a:blip r:embed="rId2"/>
              <a:stretch>
                <a:fillRect l="0" t="0" r="0" b="0"/>
              </a:stretch>
            </a:blipFill>
          </p:spPr>
        </p:sp>
        <p:grpSp>
          <p:nvGrpSpPr>
            <p:cNvPr name="Group 11" id="11"/>
            <p:cNvGrpSpPr/>
            <p:nvPr/>
          </p:nvGrpSpPr>
          <p:grpSpPr>
            <a:xfrm rot="0">
              <a:off x="3117" y="0"/>
              <a:ext cx="5876990" cy="7049564"/>
              <a:chOff x="0" y="0"/>
              <a:chExt cx="2442059" cy="2929297"/>
            </a:xfrm>
          </p:grpSpPr>
          <p:sp>
            <p:nvSpPr>
              <p:cNvPr name="Freeform 12" id="12"/>
              <p:cNvSpPr/>
              <p:nvPr/>
            </p:nvSpPr>
            <p:spPr>
              <a:xfrm flipH="false" flipV="false" rot="0">
                <a:off x="0" y="0"/>
                <a:ext cx="2442059" cy="2929298"/>
              </a:xfrm>
              <a:custGeom>
                <a:avLst/>
                <a:gdLst/>
                <a:ahLst/>
                <a:cxnLst/>
                <a:rect r="r" b="b" t="t" l="l"/>
                <a:pathLst>
                  <a:path h="2929298" w="2442059">
                    <a:moveTo>
                      <a:pt x="2317599" y="2929297"/>
                    </a:moveTo>
                    <a:lnTo>
                      <a:pt x="124460" y="2929297"/>
                    </a:lnTo>
                    <a:cubicBezTo>
                      <a:pt x="55880" y="2929297"/>
                      <a:pt x="0" y="2873417"/>
                      <a:pt x="0" y="2804837"/>
                    </a:cubicBezTo>
                    <a:lnTo>
                      <a:pt x="0" y="124460"/>
                    </a:lnTo>
                    <a:cubicBezTo>
                      <a:pt x="0" y="55880"/>
                      <a:pt x="55880" y="0"/>
                      <a:pt x="124460" y="0"/>
                    </a:cubicBezTo>
                    <a:lnTo>
                      <a:pt x="2317599" y="0"/>
                    </a:lnTo>
                    <a:cubicBezTo>
                      <a:pt x="2386179" y="0"/>
                      <a:pt x="2442059" y="55880"/>
                      <a:pt x="2442059" y="124460"/>
                    </a:cubicBezTo>
                    <a:lnTo>
                      <a:pt x="2442059" y="2804838"/>
                    </a:lnTo>
                    <a:cubicBezTo>
                      <a:pt x="2442059" y="2873417"/>
                      <a:pt x="2386179" y="2929298"/>
                      <a:pt x="2317599" y="2929298"/>
                    </a:cubicBezTo>
                    <a:close/>
                  </a:path>
                </a:pathLst>
              </a:custGeom>
              <a:solidFill>
                <a:srgbClr val="FFFFFF"/>
              </a:solidFill>
            </p:spPr>
          </p:sp>
        </p:grpSp>
      </p:grpSp>
      <p:sp>
        <p:nvSpPr>
          <p:cNvPr name="TextBox 13" id="13"/>
          <p:cNvSpPr txBox="true"/>
          <p:nvPr/>
        </p:nvSpPr>
        <p:spPr>
          <a:xfrm rot="0">
            <a:off x="7301156" y="6644444"/>
            <a:ext cx="3800238" cy="87850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GABRIEL CARCAMO</a:t>
            </a:r>
          </a:p>
        </p:txBody>
      </p:sp>
      <p:sp>
        <p:nvSpPr>
          <p:cNvPr name="TextBox 14" id="14"/>
          <p:cNvSpPr txBox="true"/>
          <p:nvPr/>
        </p:nvSpPr>
        <p:spPr>
          <a:xfrm rot="0">
            <a:off x="7301156" y="7663605"/>
            <a:ext cx="3685688" cy="1036193"/>
          </a:xfrm>
          <a:prstGeom prst="rect">
            <a:avLst/>
          </a:prstGeom>
        </p:spPr>
        <p:txBody>
          <a:bodyPr anchor="t" rtlCol="false" tIns="0" lIns="0" bIns="0" rIns="0">
            <a:spAutoFit/>
          </a:bodyPr>
          <a:lstStyle/>
          <a:p>
            <a:pPr algn="ctr">
              <a:lnSpc>
                <a:spcPts val="2748"/>
              </a:lnSpc>
            </a:pPr>
            <a:r>
              <a:rPr lang="en-US" sz="2290">
                <a:solidFill>
                  <a:srgbClr val="000000"/>
                </a:solidFill>
                <a:latin typeface="Circe"/>
                <a:ea typeface="Circe"/>
                <a:cs typeface="Circe"/>
                <a:sym typeface="Circe"/>
              </a:rPr>
              <a:t>Desarrollador</a:t>
            </a:r>
          </a:p>
          <a:p>
            <a:pPr algn="ctr">
              <a:lnSpc>
                <a:spcPts val="2748"/>
              </a:lnSpc>
            </a:pPr>
            <a:r>
              <a:rPr lang="en-US" sz="2290">
                <a:solidFill>
                  <a:srgbClr val="000000"/>
                </a:solidFill>
                <a:latin typeface="Circe"/>
                <a:ea typeface="Circe"/>
                <a:cs typeface="Circe"/>
                <a:sym typeface="Circe"/>
              </a:rPr>
              <a:t>Diseñar la interfaz de usuario del proyecto</a:t>
            </a:r>
          </a:p>
        </p:txBody>
      </p:sp>
      <p:grpSp>
        <p:nvGrpSpPr>
          <p:cNvPr name="Group 15" id="15"/>
          <p:cNvGrpSpPr/>
          <p:nvPr/>
        </p:nvGrpSpPr>
        <p:grpSpPr>
          <a:xfrm rot="0">
            <a:off x="12272965" y="3457204"/>
            <a:ext cx="4410080" cy="5799771"/>
            <a:chOff x="0" y="0"/>
            <a:chExt cx="5880107" cy="7733027"/>
          </a:xfrm>
        </p:grpSpPr>
        <p:sp>
          <p:nvSpPr>
            <p:cNvPr name="Freeform 16" id="16"/>
            <p:cNvSpPr/>
            <p:nvPr/>
          </p:nvSpPr>
          <p:spPr>
            <a:xfrm flipH="false" flipV="false" rot="5400000">
              <a:off x="1777789" y="3633827"/>
              <a:ext cx="2321411" cy="5876990"/>
            </a:xfrm>
            <a:custGeom>
              <a:avLst/>
              <a:gdLst/>
              <a:ahLst/>
              <a:cxnLst/>
              <a:rect r="r" b="b" t="t" l="l"/>
              <a:pathLst>
                <a:path h="5876990" w="2321411">
                  <a:moveTo>
                    <a:pt x="0" y="0"/>
                  </a:moveTo>
                  <a:lnTo>
                    <a:pt x="2321411" y="0"/>
                  </a:lnTo>
                  <a:lnTo>
                    <a:pt x="2321411" y="5876990"/>
                  </a:lnTo>
                  <a:lnTo>
                    <a:pt x="0" y="5876990"/>
                  </a:lnTo>
                  <a:lnTo>
                    <a:pt x="0" y="0"/>
                  </a:lnTo>
                  <a:close/>
                </a:path>
              </a:pathLst>
            </a:custGeom>
            <a:blipFill>
              <a:blip r:embed="rId2"/>
              <a:stretch>
                <a:fillRect l="0" t="0" r="0" b="0"/>
              </a:stretch>
            </a:blipFill>
          </p:spPr>
        </p:sp>
        <p:grpSp>
          <p:nvGrpSpPr>
            <p:cNvPr name="Group 17" id="17"/>
            <p:cNvGrpSpPr/>
            <p:nvPr/>
          </p:nvGrpSpPr>
          <p:grpSpPr>
            <a:xfrm rot="0">
              <a:off x="3117" y="0"/>
              <a:ext cx="5876990" cy="7049564"/>
              <a:chOff x="0" y="0"/>
              <a:chExt cx="2442059" cy="2929297"/>
            </a:xfrm>
          </p:grpSpPr>
          <p:sp>
            <p:nvSpPr>
              <p:cNvPr name="Freeform 18" id="18"/>
              <p:cNvSpPr/>
              <p:nvPr/>
            </p:nvSpPr>
            <p:spPr>
              <a:xfrm flipH="false" flipV="false" rot="0">
                <a:off x="0" y="0"/>
                <a:ext cx="2442059" cy="2929298"/>
              </a:xfrm>
              <a:custGeom>
                <a:avLst/>
                <a:gdLst/>
                <a:ahLst/>
                <a:cxnLst/>
                <a:rect r="r" b="b" t="t" l="l"/>
                <a:pathLst>
                  <a:path h="2929298" w="2442059">
                    <a:moveTo>
                      <a:pt x="2317599" y="2929297"/>
                    </a:moveTo>
                    <a:lnTo>
                      <a:pt x="124460" y="2929297"/>
                    </a:lnTo>
                    <a:cubicBezTo>
                      <a:pt x="55880" y="2929297"/>
                      <a:pt x="0" y="2873417"/>
                      <a:pt x="0" y="2804837"/>
                    </a:cubicBezTo>
                    <a:lnTo>
                      <a:pt x="0" y="124460"/>
                    </a:lnTo>
                    <a:cubicBezTo>
                      <a:pt x="0" y="55880"/>
                      <a:pt x="55880" y="0"/>
                      <a:pt x="124460" y="0"/>
                    </a:cubicBezTo>
                    <a:lnTo>
                      <a:pt x="2317599" y="0"/>
                    </a:lnTo>
                    <a:cubicBezTo>
                      <a:pt x="2386179" y="0"/>
                      <a:pt x="2442059" y="55880"/>
                      <a:pt x="2442059" y="124460"/>
                    </a:cubicBezTo>
                    <a:lnTo>
                      <a:pt x="2442059" y="2804838"/>
                    </a:lnTo>
                    <a:cubicBezTo>
                      <a:pt x="2442059" y="2873417"/>
                      <a:pt x="2386179" y="2929298"/>
                      <a:pt x="2317599" y="2929298"/>
                    </a:cubicBezTo>
                    <a:close/>
                  </a:path>
                </a:pathLst>
              </a:custGeom>
              <a:solidFill>
                <a:srgbClr val="FFFFFF"/>
              </a:solidFill>
            </p:spPr>
          </p:sp>
        </p:grpSp>
      </p:grpSp>
      <p:sp>
        <p:nvSpPr>
          <p:cNvPr name="TextBox 19" id="19"/>
          <p:cNvSpPr txBox="true"/>
          <p:nvPr/>
        </p:nvSpPr>
        <p:spPr>
          <a:xfrm rot="0">
            <a:off x="12635161" y="6644444"/>
            <a:ext cx="3800238" cy="878508"/>
          </a:xfrm>
          <a:prstGeom prst="rect">
            <a:avLst/>
          </a:prstGeom>
        </p:spPr>
        <p:txBody>
          <a:bodyPr anchor="t" rtlCol="false" tIns="0" lIns="0" bIns="0" rIns="0">
            <a:spAutoFit/>
          </a:bodyPr>
          <a:lstStyle/>
          <a:p>
            <a:pPr algn="ctr">
              <a:lnSpc>
                <a:spcPts val="3491"/>
              </a:lnSpc>
            </a:pPr>
            <a:r>
              <a:rPr lang="en-US" b="true" sz="3173">
                <a:solidFill>
                  <a:srgbClr val="000000"/>
                </a:solidFill>
                <a:latin typeface="Circe Bold"/>
                <a:ea typeface="Circe Bold"/>
                <a:cs typeface="Circe Bold"/>
                <a:sym typeface="Circe Bold"/>
              </a:rPr>
              <a:t>CHRISTOPHER VALENZUELA</a:t>
            </a:r>
          </a:p>
        </p:txBody>
      </p:sp>
      <p:sp>
        <p:nvSpPr>
          <p:cNvPr name="TextBox 20" id="20"/>
          <p:cNvSpPr txBox="true"/>
          <p:nvPr/>
        </p:nvSpPr>
        <p:spPr>
          <a:xfrm rot="0">
            <a:off x="12635161" y="7663605"/>
            <a:ext cx="3685688" cy="1036193"/>
          </a:xfrm>
          <a:prstGeom prst="rect">
            <a:avLst/>
          </a:prstGeom>
        </p:spPr>
        <p:txBody>
          <a:bodyPr anchor="t" rtlCol="false" tIns="0" lIns="0" bIns="0" rIns="0">
            <a:spAutoFit/>
          </a:bodyPr>
          <a:lstStyle/>
          <a:p>
            <a:pPr algn="ctr">
              <a:lnSpc>
                <a:spcPts val="2748"/>
              </a:lnSpc>
            </a:pPr>
            <a:r>
              <a:rPr lang="en-US" sz="2290">
                <a:solidFill>
                  <a:srgbClr val="000000"/>
                </a:solidFill>
                <a:latin typeface="Circe"/>
                <a:ea typeface="Circe"/>
                <a:cs typeface="Circe"/>
                <a:sym typeface="Circe"/>
              </a:rPr>
              <a:t>Desarrollador</a:t>
            </a:r>
          </a:p>
          <a:p>
            <a:pPr algn="ctr">
              <a:lnSpc>
                <a:spcPts val="2748"/>
              </a:lnSpc>
            </a:pPr>
            <a:r>
              <a:rPr lang="en-US" sz="2290">
                <a:solidFill>
                  <a:srgbClr val="000000"/>
                </a:solidFill>
                <a:latin typeface="Circe"/>
                <a:ea typeface="Circe"/>
                <a:cs typeface="Circe"/>
                <a:sym typeface="Circe"/>
              </a:rPr>
              <a:t>Desarrollador Frontend del proyecto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27623">
            <a:off x="16592986" y="1073344"/>
            <a:ext cx="3315235" cy="2947545"/>
          </a:xfrm>
          <a:custGeom>
            <a:avLst/>
            <a:gdLst/>
            <a:ahLst/>
            <a:cxnLst/>
            <a:rect r="r" b="b" t="t" l="l"/>
            <a:pathLst>
              <a:path h="2947545" w="3315235">
                <a:moveTo>
                  <a:pt x="0" y="0"/>
                </a:moveTo>
                <a:lnTo>
                  <a:pt x="3315235" y="0"/>
                </a:lnTo>
                <a:lnTo>
                  <a:pt x="3315235" y="2947545"/>
                </a:lnTo>
                <a:lnTo>
                  <a:pt x="0" y="2947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79681" y="3113373"/>
            <a:ext cx="13702597" cy="2790756"/>
            <a:chOff x="0" y="0"/>
            <a:chExt cx="7591766" cy="1546186"/>
          </a:xfrm>
        </p:grpSpPr>
        <p:sp>
          <p:nvSpPr>
            <p:cNvPr name="Freeform 4" id="4"/>
            <p:cNvSpPr/>
            <p:nvPr/>
          </p:nvSpPr>
          <p:spPr>
            <a:xfrm flipH="false" flipV="false" rot="0">
              <a:off x="0" y="0"/>
              <a:ext cx="7591766" cy="1546186"/>
            </a:xfrm>
            <a:custGeom>
              <a:avLst/>
              <a:gdLst/>
              <a:ahLst/>
              <a:cxnLst/>
              <a:rect r="r" b="b" t="t" l="l"/>
              <a:pathLst>
                <a:path h="1546186" w="7591766">
                  <a:moveTo>
                    <a:pt x="7467305" y="1546186"/>
                  </a:moveTo>
                  <a:lnTo>
                    <a:pt x="124460" y="1546186"/>
                  </a:lnTo>
                  <a:cubicBezTo>
                    <a:pt x="55880" y="1546186"/>
                    <a:pt x="0" y="1490306"/>
                    <a:pt x="0" y="1421726"/>
                  </a:cubicBezTo>
                  <a:lnTo>
                    <a:pt x="0" y="124460"/>
                  </a:lnTo>
                  <a:cubicBezTo>
                    <a:pt x="0" y="55880"/>
                    <a:pt x="55880" y="0"/>
                    <a:pt x="124460" y="0"/>
                  </a:cubicBezTo>
                  <a:lnTo>
                    <a:pt x="7467306" y="0"/>
                  </a:lnTo>
                  <a:cubicBezTo>
                    <a:pt x="7535886" y="0"/>
                    <a:pt x="7591766" y="55880"/>
                    <a:pt x="7591766" y="124460"/>
                  </a:cubicBezTo>
                  <a:lnTo>
                    <a:pt x="7591766" y="1421726"/>
                  </a:lnTo>
                  <a:cubicBezTo>
                    <a:pt x="7591766" y="1490306"/>
                    <a:pt x="7535886" y="1546186"/>
                    <a:pt x="7467306" y="1546186"/>
                  </a:cubicBezTo>
                  <a:close/>
                </a:path>
              </a:pathLst>
            </a:custGeom>
            <a:solidFill>
              <a:srgbClr val="F6EEE8"/>
            </a:solidFill>
          </p:spPr>
        </p:sp>
      </p:grpSp>
      <p:grpSp>
        <p:nvGrpSpPr>
          <p:cNvPr name="Group 5" id="5"/>
          <p:cNvGrpSpPr/>
          <p:nvPr/>
        </p:nvGrpSpPr>
        <p:grpSpPr>
          <a:xfrm rot="0">
            <a:off x="2379681" y="6167220"/>
            <a:ext cx="13702597" cy="2790756"/>
            <a:chOff x="0" y="0"/>
            <a:chExt cx="7591766" cy="1546186"/>
          </a:xfrm>
        </p:grpSpPr>
        <p:sp>
          <p:nvSpPr>
            <p:cNvPr name="Freeform 6" id="6"/>
            <p:cNvSpPr/>
            <p:nvPr/>
          </p:nvSpPr>
          <p:spPr>
            <a:xfrm flipH="false" flipV="false" rot="0">
              <a:off x="0" y="0"/>
              <a:ext cx="7591766" cy="1546186"/>
            </a:xfrm>
            <a:custGeom>
              <a:avLst/>
              <a:gdLst/>
              <a:ahLst/>
              <a:cxnLst/>
              <a:rect r="r" b="b" t="t" l="l"/>
              <a:pathLst>
                <a:path h="1546186" w="7591766">
                  <a:moveTo>
                    <a:pt x="7467305" y="1546186"/>
                  </a:moveTo>
                  <a:lnTo>
                    <a:pt x="124460" y="1546186"/>
                  </a:lnTo>
                  <a:cubicBezTo>
                    <a:pt x="55880" y="1546186"/>
                    <a:pt x="0" y="1490306"/>
                    <a:pt x="0" y="1421726"/>
                  </a:cubicBezTo>
                  <a:lnTo>
                    <a:pt x="0" y="124460"/>
                  </a:lnTo>
                  <a:cubicBezTo>
                    <a:pt x="0" y="55880"/>
                    <a:pt x="55880" y="0"/>
                    <a:pt x="124460" y="0"/>
                  </a:cubicBezTo>
                  <a:lnTo>
                    <a:pt x="7467306" y="0"/>
                  </a:lnTo>
                  <a:cubicBezTo>
                    <a:pt x="7535886" y="0"/>
                    <a:pt x="7591766" y="55880"/>
                    <a:pt x="7591766" y="124460"/>
                  </a:cubicBezTo>
                  <a:lnTo>
                    <a:pt x="7591766" y="1421726"/>
                  </a:lnTo>
                  <a:cubicBezTo>
                    <a:pt x="7591766" y="1490306"/>
                    <a:pt x="7535886" y="1546186"/>
                    <a:pt x="7467306" y="1546186"/>
                  </a:cubicBezTo>
                  <a:close/>
                </a:path>
              </a:pathLst>
            </a:custGeom>
            <a:solidFill>
              <a:srgbClr val="D8CACA"/>
            </a:solidFill>
          </p:spPr>
        </p:sp>
      </p:grpSp>
      <p:sp>
        <p:nvSpPr>
          <p:cNvPr name="TextBox 7" id="7"/>
          <p:cNvSpPr txBox="true"/>
          <p:nvPr/>
        </p:nvSpPr>
        <p:spPr>
          <a:xfrm rot="0">
            <a:off x="2073285" y="1295400"/>
            <a:ext cx="14141429" cy="1250949"/>
          </a:xfrm>
          <a:prstGeom prst="rect">
            <a:avLst/>
          </a:prstGeom>
        </p:spPr>
        <p:txBody>
          <a:bodyPr anchor="t" rtlCol="false" tIns="0" lIns="0" bIns="0" rIns="0">
            <a:spAutoFit/>
          </a:bodyPr>
          <a:lstStyle/>
          <a:p>
            <a:pPr algn="ctr">
              <a:lnSpc>
                <a:spcPts val="9199"/>
              </a:lnSpc>
            </a:pPr>
            <a:r>
              <a:rPr lang="en-US" sz="9999">
                <a:solidFill>
                  <a:srgbClr val="412D44"/>
                </a:solidFill>
                <a:latin typeface="Circe Contrast"/>
                <a:ea typeface="Circe Contrast"/>
                <a:cs typeface="Circe Contrast"/>
                <a:sym typeface="Circe Contrast"/>
              </a:rPr>
              <a:t>Descripción del Proyecto</a:t>
            </a:r>
          </a:p>
        </p:txBody>
      </p:sp>
      <p:sp>
        <p:nvSpPr>
          <p:cNvPr name="TextBox 8" id="8"/>
          <p:cNvSpPr txBox="true"/>
          <p:nvPr/>
        </p:nvSpPr>
        <p:spPr>
          <a:xfrm rot="0">
            <a:off x="2815058" y="3526299"/>
            <a:ext cx="8198384" cy="481239"/>
          </a:xfrm>
          <a:prstGeom prst="rect">
            <a:avLst/>
          </a:prstGeom>
        </p:spPr>
        <p:txBody>
          <a:bodyPr anchor="t" rtlCol="false" tIns="0" lIns="0" bIns="0" rIns="0">
            <a:spAutoFit/>
          </a:bodyPr>
          <a:lstStyle/>
          <a:p>
            <a:pPr algn="l">
              <a:lnSpc>
                <a:spcPts val="3925"/>
              </a:lnSpc>
            </a:pPr>
            <a:r>
              <a:rPr lang="en-US" b="true" sz="2803" spc="-78">
                <a:solidFill>
                  <a:srgbClr val="583D5B"/>
                </a:solidFill>
                <a:latin typeface="Circe Bold"/>
                <a:ea typeface="Circe Bold"/>
                <a:cs typeface="Circe Bold"/>
                <a:sym typeface="Circe Bold"/>
              </a:rPr>
              <a:t>PROBLEMA ENCONTRADO</a:t>
            </a:r>
          </a:p>
        </p:txBody>
      </p:sp>
      <p:sp>
        <p:nvSpPr>
          <p:cNvPr name="TextBox 9" id="9"/>
          <p:cNvSpPr txBox="true"/>
          <p:nvPr/>
        </p:nvSpPr>
        <p:spPr>
          <a:xfrm rot="0">
            <a:off x="2815058" y="6685179"/>
            <a:ext cx="8198384" cy="481239"/>
          </a:xfrm>
          <a:prstGeom prst="rect">
            <a:avLst/>
          </a:prstGeom>
        </p:spPr>
        <p:txBody>
          <a:bodyPr anchor="t" rtlCol="false" tIns="0" lIns="0" bIns="0" rIns="0">
            <a:spAutoFit/>
          </a:bodyPr>
          <a:lstStyle/>
          <a:p>
            <a:pPr algn="l">
              <a:lnSpc>
                <a:spcPts val="3925"/>
              </a:lnSpc>
            </a:pPr>
            <a:r>
              <a:rPr lang="en-US" b="true" sz="2803" spc="-78">
                <a:solidFill>
                  <a:srgbClr val="583D5B"/>
                </a:solidFill>
                <a:latin typeface="Circe Bold"/>
                <a:ea typeface="Circe Bold"/>
                <a:cs typeface="Circe Bold"/>
                <a:sym typeface="Circe Bold"/>
              </a:rPr>
              <a:t>PROPUESTA DE SOLUCIÓN</a:t>
            </a:r>
          </a:p>
        </p:txBody>
      </p:sp>
      <p:sp>
        <p:nvSpPr>
          <p:cNvPr name="TextBox 10" id="10"/>
          <p:cNvSpPr txBox="true"/>
          <p:nvPr/>
        </p:nvSpPr>
        <p:spPr>
          <a:xfrm rot="0">
            <a:off x="2815058" y="4167141"/>
            <a:ext cx="12676156" cy="1523330"/>
          </a:xfrm>
          <a:prstGeom prst="rect">
            <a:avLst/>
          </a:prstGeom>
        </p:spPr>
        <p:txBody>
          <a:bodyPr anchor="t" rtlCol="false" tIns="0" lIns="0" bIns="0" rIns="0">
            <a:spAutoFit/>
          </a:bodyPr>
          <a:lstStyle/>
          <a:p>
            <a:pPr algn="l">
              <a:lnSpc>
                <a:spcPts val="3092"/>
              </a:lnSpc>
            </a:pPr>
            <a:r>
              <a:rPr lang="en-US" sz="2208">
                <a:solidFill>
                  <a:srgbClr val="000000"/>
                </a:solidFill>
                <a:latin typeface="Circe"/>
                <a:ea typeface="Circe"/>
                <a:cs typeface="Circe"/>
                <a:sym typeface="Circe"/>
              </a:rPr>
              <a:t>La ausencia de un sistema integrado, complica la gestión eficiente de actividades, proyectos y la comunicación entre los miembros de las juntas de vecinos, lo que no solo dificulta la organización, sino que también afecta la eficiencia de la junta en la administración de certificados de residencia, arriendos de espacios comunitarios y en las distintas funciones que se cumplen en una junta de vecinos</a:t>
            </a:r>
          </a:p>
        </p:txBody>
      </p:sp>
      <p:sp>
        <p:nvSpPr>
          <p:cNvPr name="TextBox 11" id="11"/>
          <p:cNvSpPr txBox="true"/>
          <p:nvPr/>
        </p:nvSpPr>
        <p:spPr>
          <a:xfrm rot="0">
            <a:off x="2815058" y="7328343"/>
            <a:ext cx="12676156" cy="1137996"/>
          </a:xfrm>
          <a:prstGeom prst="rect">
            <a:avLst/>
          </a:prstGeom>
        </p:spPr>
        <p:txBody>
          <a:bodyPr anchor="t" rtlCol="false" tIns="0" lIns="0" bIns="0" rIns="0">
            <a:spAutoFit/>
          </a:bodyPr>
          <a:lstStyle/>
          <a:p>
            <a:pPr algn="l">
              <a:lnSpc>
                <a:spcPts val="3092"/>
              </a:lnSpc>
            </a:pPr>
            <a:r>
              <a:rPr lang="en-US" sz="2208">
                <a:solidFill>
                  <a:srgbClr val="000000"/>
                </a:solidFill>
                <a:latin typeface="Circe"/>
                <a:ea typeface="Circe"/>
                <a:cs typeface="Circe"/>
                <a:sym typeface="Circe"/>
              </a:rPr>
              <a:t>Creación de un sistema web y/o aplicación móvil que optimice la gestión de la unidad territorial, permitiendo la inscripción de vecinos, la solicitud de certificados de residencia, la postulación a proyectos vecinales, entre otras funciones.</a:t>
            </a:r>
          </a:p>
        </p:txBody>
      </p:sp>
      <p:sp>
        <p:nvSpPr>
          <p:cNvPr name="Freeform 12" id="12"/>
          <p:cNvSpPr/>
          <p:nvPr/>
        </p:nvSpPr>
        <p:spPr>
          <a:xfrm flipH="false" flipV="false" rot="7689246">
            <a:off x="-1657617" y="6088825"/>
            <a:ext cx="3315235" cy="2947545"/>
          </a:xfrm>
          <a:custGeom>
            <a:avLst/>
            <a:gdLst/>
            <a:ahLst/>
            <a:cxnLst/>
            <a:rect r="r" b="b" t="t" l="l"/>
            <a:pathLst>
              <a:path h="2947545" w="3315235">
                <a:moveTo>
                  <a:pt x="0" y="0"/>
                </a:moveTo>
                <a:lnTo>
                  <a:pt x="3315234" y="0"/>
                </a:lnTo>
                <a:lnTo>
                  <a:pt x="3315234" y="2947546"/>
                </a:lnTo>
                <a:lnTo>
                  <a:pt x="0" y="2947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rot="0">
            <a:off x="10443005" y="4412944"/>
            <a:ext cx="19050" cy="4963154"/>
          </a:xfrm>
          <a:prstGeom prst="rect">
            <a:avLst/>
          </a:prstGeom>
          <a:solidFill>
            <a:srgbClr val="725076"/>
          </a:solidFill>
        </p:spPr>
      </p:sp>
      <p:grpSp>
        <p:nvGrpSpPr>
          <p:cNvPr name="Group 3" id="3"/>
          <p:cNvGrpSpPr/>
          <p:nvPr/>
        </p:nvGrpSpPr>
        <p:grpSpPr>
          <a:xfrm rot="0">
            <a:off x="10338779" y="4308719"/>
            <a:ext cx="208451" cy="20845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5" id="5"/>
          <p:cNvGrpSpPr/>
          <p:nvPr/>
        </p:nvGrpSpPr>
        <p:grpSpPr>
          <a:xfrm rot="0">
            <a:off x="10348304" y="8347398"/>
            <a:ext cx="208451" cy="20845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7" id="7"/>
          <p:cNvGrpSpPr/>
          <p:nvPr/>
        </p:nvGrpSpPr>
        <p:grpSpPr>
          <a:xfrm rot="0">
            <a:off x="10357829" y="6252448"/>
            <a:ext cx="208451" cy="20845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9" id="9"/>
          <p:cNvGrpSpPr/>
          <p:nvPr/>
        </p:nvGrpSpPr>
        <p:grpSpPr>
          <a:xfrm rot="0">
            <a:off x="10348304" y="9271873"/>
            <a:ext cx="208451" cy="20845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11" id="11"/>
          <p:cNvGrpSpPr/>
          <p:nvPr/>
        </p:nvGrpSpPr>
        <p:grpSpPr>
          <a:xfrm rot="0">
            <a:off x="-2274500" y="-304124"/>
            <a:ext cx="11655442" cy="11209454"/>
            <a:chOff x="0" y="0"/>
            <a:chExt cx="3069746" cy="2952284"/>
          </a:xfrm>
        </p:grpSpPr>
        <p:sp>
          <p:nvSpPr>
            <p:cNvPr name="Freeform 12" id="12"/>
            <p:cNvSpPr/>
            <p:nvPr/>
          </p:nvSpPr>
          <p:spPr>
            <a:xfrm flipH="false" flipV="false" rot="0">
              <a:off x="0" y="0"/>
              <a:ext cx="3069746" cy="2952284"/>
            </a:xfrm>
            <a:custGeom>
              <a:avLst/>
              <a:gdLst/>
              <a:ahLst/>
              <a:cxnLst/>
              <a:rect r="r" b="b" t="t" l="l"/>
              <a:pathLst>
                <a:path h="2952284" w="3069746">
                  <a:moveTo>
                    <a:pt x="0" y="0"/>
                  </a:moveTo>
                  <a:lnTo>
                    <a:pt x="3069746" y="0"/>
                  </a:lnTo>
                  <a:lnTo>
                    <a:pt x="3069746" y="2952284"/>
                  </a:lnTo>
                  <a:lnTo>
                    <a:pt x="0" y="2952284"/>
                  </a:lnTo>
                  <a:close/>
                </a:path>
              </a:pathLst>
            </a:custGeom>
            <a:solidFill>
              <a:srgbClr val="FFFFFF"/>
            </a:solidFill>
          </p:spPr>
        </p:sp>
        <p:sp>
          <p:nvSpPr>
            <p:cNvPr name="TextBox 13" id="13"/>
            <p:cNvSpPr txBox="true"/>
            <p:nvPr/>
          </p:nvSpPr>
          <p:spPr>
            <a:xfrm>
              <a:off x="0" y="-47625"/>
              <a:ext cx="3069746" cy="2999909"/>
            </a:xfrm>
            <a:prstGeom prst="rect">
              <a:avLst/>
            </a:prstGeom>
          </p:spPr>
          <p:txBody>
            <a:bodyPr anchor="ctr" rtlCol="false" tIns="50800" lIns="50800" bIns="50800" rIns="50800"/>
            <a:lstStyle/>
            <a:p>
              <a:pPr algn="ctr">
                <a:lnSpc>
                  <a:spcPts val="3413"/>
                </a:lnSpc>
              </a:pPr>
            </a:p>
          </p:txBody>
        </p:sp>
      </p:grpSp>
      <p:sp>
        <p:nvSpPr>
          <p:cNvPr name="TextBox 14" id="14"/>
          <p:cNvSpPr txBox="true"/>
          <p:nvPr/>
        </p:nvSpPr>
        <p:spPr>
          <a:xfrm rot="0">
            <a:off x="1473824" y="1302482"/>
            <a:ext cx="6670033" cy="2424235"/>
          </a:xfrm>
          <a:prstGeom prst="rect">
            <a:avLst/>
          </a:prstGeom>
        </p:spPr>
        <p:txBody>
          <a:bodyPr anchor="t" rtlCol="false" tIns="0" lIns="0" bIns="0" rIns="0">
            <a:spAutoFit/>
          </a:bodyPr>
          <a:lstStyle/>
          <a:p>
            <a:pPr algn="ctr">
              <a:lnSpc>
                <a:spcPts val="9498"/>
              </a:lnSpc>
            </a:pPr>
            <a:r>
              <a:rPr lang="en-US" sz="8634">
                <a:solidFill>
                  <a:srgbClr val="412D44"/>
                </a:solidFill>
                <a:latin typeface="Circe Contrast"/>
                <a:ea typeface="Circe Contrast"/>
                <a:cs typeface="Circe Contrast"/>
                <a:sym typeface="Circe Contrast"/>
              </a:rPr>
              <a:t>Objetivo</a:t>
            </a:r>
          </a:p>
          <a:p>
            <a:pPr algn="ctr">
              <a:lnSpc>
                <a:spcPts val="9498"/>
              </a:lnSpc>
            </a:pPr>
            <a:r>
              <a:rPr lang="en-US" sz="8634">
                <a:solidFill>
                  <a:srgbClr val="412D44"/>
                </a:solidFill>
                <a:latin typeface="Circe Contrast"/>
                <a:ea typeface="Circe Contrast"/>
                <a:cs typeface="Circe Contrast"/>
                <a:sym typeface="Circe Contrast"/>
              </a:rPr>
              <a:t>General</a:t>
            </a:r>
          </a:p>
        </p:txBody>
      </p:sp>
      <p:sp>
        <p:nvSpPr>
          <p:cNvPr name="TextBox 15" id="15"/>
          <p:cNvSpPr txBox="true"/>
          <p:nvPr/>
        </p:nvSpPr>
        <p:spPr>
          <a:xfrm rot="0">
            <a:off x="10993925" y="4222018"/>
            <a:ext cx="6265375" cy="361950"/>
          </a:xfrm>
          <a:prstGeom prst="rect">
            <a:avLst/>
          </a:prstGeom>
        </p:spPr>
        <p:txBody>
          <a:bodyPr anchor="t" rtlCol="false" tIns="0" lIns="0" bIns="0" rIns="0">
            <a:spAutoFit/>
          </a:bodyPr>
          <a:lstStyle/>
          <a:p>
            <a:pPr algn="l" marL="0" indent="0" lvl="0">
              <a:lnSpc>
                <a:spcPts val="2879"/>
              </a:lnSpc>
              <a:spcBef>
                <a:spcPct val="0"/>
              </a:spcBef>
            </a:pPr>
            <a:r>
              <a:rPr lang="en-US" b="true" sz="2399" i="true">
                <a:solidFill>
                  <a:srgbClr val="583D5B"/>
                </a:solidFill>
                <a:latin typeface="Circe Bold Italics"/>
                <a:ea typeface="Circe Bold Italics"/>
                <a:cs typeface="Circe Bold Italics"/>
                <a:sym typeface="Circe Bold Italics"/>
              </a:rPr>
              <a:t>Implementar un sistema de registro de vecinos.</a:t>
            </a:r>
          </a:p>
        </p:txBody>
      </p:sp>
      <p:sp>
        <p:nvSpPr>
          <p:cNvPr name="TextBox 16" id="16"/>
          <p:cNvSpPr txBox="true"/>
          <p:nvPr/>
        </p:nvSpPr>
        <p:spPr>
          <a:xfrm rot="0">
            <a:off x="10993925" y="4927923"/>
            <a:ext cx="6265375" cy="723900"/>
          </a:xfrm>
          <a:prstGeom prst="rect">
            <a:avLst/>
          </a:prstGeom>
        </p:spPr>
        <p:txBody>
          <a:bodyPr anchor="t" rtlCol="false" tIns="0" lIns="0" bIns="0" rIns="0">
            <a:spAutoFit/>
          </a:bodyPr>
          <a:lstStyle/>
          <a:p>
            <a:pPr algn="l" marL="0" indent="0" lvl="0">
              <a:lnSpc>
                <a:spcPts val="2879"/>
              </a:lnSpc>
              <a:spcBef>
                <a:spcPct val="0"/>
              </a:spcBef>
            </a:pPr>
            <a:r>
              <a:rPr lang="en-US" b="true" sz="2399" i="true">
                <a:solidFill>
                  <a:srgbClr val="583D5B"/>
                </a:solidFill>
                <a:latin typeface="Circe Bold Italics"/>
                <a:ea typeface="Circe Bold Italics"/>
                <a:cs typeface="Circe Bold Italics"/>
                <a:sym typeface="Circe Bold Italics"/>
              </a:rPr>
              <a:t>Implementar un módulo de solicitud y emisión de certificados de residencia.</a:t>
            </a:r>
          </a:p>
        </p:txBody>
      </p:sp>
      <p:sp>
        <p:nvSpPr>
          <p:cNvPr name="TextBox 17" id="17"/>
          <p:cNvSpPr txBox="true"/>
          <p:nvPr/>
        </p:nvSpPr>
        <p:spPr>
          <a:xfrm rot="0">
            <a:off x="10993925" y="5994723"/>
            <a:ext cx="6265375" cy="723900"/>
          </a:xfrm>
          <a:prstGeom prst="rect">
            <a:avLst/>
          </a:prstGeom>
        </p:spPr>
        <p:txBody>
          <a:bodyPr anchor="t" rtlCol="false" tIns="0" lIns="0" bIns="0" rIns="0">
            <a:spAutoFit/>
          </a:bodyPr>
          <a:lstStyle/>
          <a:p>
            <a:pPr algn="l" marL="0" indent="0" lvl="0">
              <a:lnSpc>
                <a:spcPts val="2879"/>
              </a:lnSpc>
              <a:spcBef>
                <a:spcPct val="0"/>
              </a:spcBef>
            </a:pPr>
            <a:r>
              <a:rPr lang="en-US" b="true" sz="2399" i="true">
                <a:solidFill>
                  <a:srgbClr val="583D5B"/>
                </a:solidFill>
                <a:latin typeface="Circe Bold Italics"/>
                <a:ea typeface="Circe Bold Italics"/>
                <a:cs typeface="Circe Bold Italics"/>
                <a:sym typeface="Circe Bold Italics"/>
              </a:rPr>
              <a:t>Implementar un sistema de gestión y postulación de proyectos vecinales.</a:t>
            </a:r>
          </a:p>
        </p:txBody>
      </p:sp>
      <p:grpSp>
        <p:nvGrpSpPr>
          <p:cNvPr name="Group 18" id="18"/>
          <p:cNvGrpSpPr>
            <a:grpSpLocks noChangeAspect="true"/>
          </p:cNvGrpSpPr>
          <p:nvPr/>
        </p:nvGrpSpPr>
        <p:grpSpPr>
          <a:xfrm rot="0">
            <a:off x="14422603" y="9810983"/>
            <a:ext cx="5246370" cy="5246370"/>
            <a:chOff x="0" y="0"/>
            <a:chExt cx="6355080" cy="6355080"/>
          </a:xfrm>
        </p:grpSpPr>
        <p:sp>
          <p:nvSpPr>
            <p:cNvPr name="Freeform 19" id="1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20" id="20"/>
          <p:cNvGrpSpPr>
            <a:grpSpLocks noChangeAspect="true"/>
          </p:cNvGrpSpPr>
          <p:nvPr/>
        </p:nvGrpSpPr>
        <p:grpSpPr>
          <a:xfrm rot="0">
            <a:off x="1613152" y="-4217670"/>
            <a:ext cx="5246370" cy="5246370"/>
            <a:chOff x="0" y="0"/>
            <a:chExt cx="6355080" cy="6355080"/>
          </a:xfrm>
        </p:grpSpPr>
        <p:sp>
          <p:nvSpPr>
            <p:cNvPr name="Freeform 21" id="2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25076">
                <a:alpha val="40000"/>
              </a:srgbClr>
            </a:solidFill>
          </p:spPr>
        </p:sp>
      </p:grpSp>
      <p:sp>
        <p:nvSpPr>
          <p:cNvPr name="TextBox 22" id="22"/>
          <p:cNvSpPr txBox="true"/>
          <p:nvPr/>
        </p:nvSpPr>
        <p:spPr>
          <a:xfrm rot="0">
            <a:off x="10338779" y="1302482"/>
            <a:ext cx="6670033" cy="2424235"/>
          </a:xfrm>
          <a:prstGeom prst="rect">
            <a:avLst/>
          </a:prstGeom>
        </p:spPr>
        <p:txBody>
          <a:bodyPr anchor="t" rtlCol="false" tIns="0" lIns="0" bIns="0" rIns="0">
            <a:spAutoFit/>
          </a:bodyPr>
          <a:lstStyle/>
          <a:p>
            <a:pPr algn="ctr">
              <a:lnSpc>
                <a:spcPts val="9498"/>
              </a:lnSpc>
            </a:pPr>
            <a:r>
              <a:rPr lang="en-US" sz="8634">
                <a:solidFill>
                  <a:srgbClr val="412D44"/>
                </a:solidFill>
                <a:latin typeface="Circe Contrast"/>
                <a:ea typeface="Circe Contrast"/>
                <a:cs typeface="Circe Contrast"/>
                <a:sym typeface="Circe Contrast"/>
              </a:rPr>
              <a:t>Objetivos </a:t>
            </a:r>
          </a:p>
          <a:p>
            <a:pPr algn="ctr">
              <a:lnSpc>
                <a:spcPts val="9498"/>
              </a:lnSpc>
            </a:pPr>
            <a:r>
              <a:rPr lang="en-US" sz="8634">
                <a:solidFill>
                  <a:srgbClr val="412D44"/>
                </a:solidFill>
                <a:latin typeface="Circe Contrast"/>
                <a:ea typeface="Circe Contrast"/>
                <a:cs typeface="Circe Contrast"/>
                <a:sym typeface="Circe Contrast"/>
              </a:rPr>
              <a:t>Específicos</a:t>
            </a:r>
          </a:p>
        </p:txBody>
      </p:sp>
      <p:sp>
        <p:nvSpPr>
          <p:cNvPr name="TextBox 23" id="23"/>
          <p:cNvSpPr txBox="true"/>
          <p:nvPr/>
        </p:nvSpPr>
        <p:spPr>
          <a:xfrm rot="0">
            <a:off x="10993925" y="7061523"/>
            <a:ext cx="6265375" cy="723900"/>
          </a:xfrm>
          <a:prstGeom prst="rect">
            <a:avLst/>
          </a:prstGeom>
        </p:spPr>
        <p:txBody>
          <a:bodyPr anchor="t" rtlCol="false" tIns="0" lIns="0" bIns="0" rIns="0">
            <a:spAutoFit/>
          </a:bodyPr>
          <a:lstStyle/>
          <a:p>
            <a:pPr algn="l" marL="0" indent="0" lvl="0">
              <a:lnSpc>
                <a:spcPts val="2879"/>
              </a:lnSpc>
              <a:spcBef>
                <a:spcPct val="0"/>
              </a:spcBef>
            </a:pPr>
            <a:r>
              <a:rPr lang="en-US" b="true" sz="2399" i="true">
                <a:solidFill>
                  <a:srgbClr val="583D5B"/>
                </a:solidFill>
                <a:latin typeface="Circe Bold Italics"/>
                <a:ea typeface="Circe Bold Italics"/>
                <a:cs typeface="Circe Bold Italics"/>
                <a:sym typeface="Circe Bold Italics"/>
              </a:rPr>
              <a:t>Implementar un sistema de gestión y postulación de actividades vecinales.</a:t>
            </a:r>
          </a:p>
        </p:txBody>
      </p:sp>
      <p:sp>
        <p:nvSpPr>
          <p:cNvPr name="TextBox 24" id="24"/>
          <p:cNvSpPr txBox="true"/>
          <p:nvPr/>
        </p:nvSpPr>
        <p:spPr>
          <a:xfrm rot="0">
            <a:off x="10993925" y="8128323"/>
            <a:ext cx="6265375" cy="723900"/>
          </a:xfrm>
          <a:prstGeom prst="rect">
            <a:avLst/>
          </a:prstGeom>
        </p:spPr>
        <p:txBody>
          <a:bodyPr anchor="t" rtlCol="false" tIns="0" lIns="0" bIns="0" rIns="0">
            <a:spAutoFit/>
          </a:bodyPr>
          <a:lstStyle/>
          <a:p>
            <a:pPr algn="l" marL="0" indent="0" lvl="0">
              <a:lnSpc>
                <a:spcPts val="2879"/>
              </a:lnSpc>
              <a:spcBef>
                <a:spcPct val="0"/>
              </a:spcBef>
            </a:pPr>
            <a:r>
              <a:rPr lang="en-US" b="true" sz="2399" i="true">
                <a:solidFill>
                  <a:srgbClr val="583D5B"/>
                </a:solidFill>
                <a:latin typeface="Circe Bold Italics"/>
                <a:ea typeface="Circe Bold Italics"/>
                <a:cs typeface="Circe Bold Italics"/>
                <a:sym typeface="Circe Bold Italics"/>
              </a:rPr>
              <a:t>Implementar un sistema de notificaciones y alertas.</a:t>
            </a:r>
          </a:p>
        </p:txBody>
      </p:sp>
      <p:sp>
        <p:nvSpPr>
          <p:cNvPr name="TextBox 25" id="25"/>
          <p:cNvSpPr txBox="true"/>
          <p:nvPr/>
        </p:nvSpPr>
        <p:spPr>
          <a:xfrm rot="0">
            <a:off x="10993925" y="9195123"/>
            <a:ext cx="6265375" cy="361950"/>
          </a:xfrm>
          <a:prstGeom prst="rect">
            <a:avLst/>
          </a:prstGeom>
        </p:spPr>
        <p:txBody>
          <a:bodyPr anchor="t" rtlCol="false" tIns="0" lIns="0" bIns="0" rIns="0">
            <a:spAutoFit/>
          </a:bodyPr>
          <a:lstStyle/>
          <a:p>
            <a:pPr algn="l" marL="0" indent="0" lvl="0">
              <a:lnSpc>
                <a:spcPts val="2879"/>
              </a:lnSpc>
              <a:spcBef>
                <a:spcPct val="0"/>
              </a:spcBef>
            </a:pPr>
            <a:r>
              <a:rPr lang="en-US" b="true" sz="2399" i="true">
                <a:solidFill>
                  <a:srgbClr val="583D5B"/>
                </a:solidFill>
                <a:latin typeface="Circe Bold Italics"/>
                <a:ea typeface="Circe Bold Italics"/>
                <a:cs typeface="Circe Bold Italics"/>
                <a:sym typeface="Circe Bold Italics"/>
              </a:rPr>
              <a:t>Arriendo y gestión de espacios comunitarios.</a:t>
            </a:r>
          </a:p>
        </p:txBody>
      </p:sp>
      <p:grpSp>
        <p:nvGrpSpPr>
          <p:cNvPr name="Group 26" id="26"/>
          <p:cNvGrpSpPr/>
          <p:nvPr/>
        </p:nvGrpSpPr>
        <p:grpSpPr>
          <a:xfrm rot="0">
            <a:off x="10357829" y="5185648"/>
            <a:ext cx="208451" cy="208451"/>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28" id="28"/>
          <p:cNvGrpSpPr/>
          <p:nvPr/>
        </p:nvGrpSpPr>
        <p:grpSpPr>
          <a:xfrm rot="0">
            <a:off x="10357829" y="7215022"/>
            <a:ext cx="208451" cy="208451"/>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sp>
        <p:nvSpPr>
          <p:cNvPr name="TextBox 30" id="30"/>
          <p:cNvSpPr txBox="true"/>
          <p:nvPr/>
        </p:nvSpPr>
        <p:spPr>
          <a:xfrm rot="0">
            <a:off x="2117457" y="4718496"/>
            <a:ext cx="5382768" cy="2486025"/>
          </a:xfrm>
          <a:prstGeom prst="rect">
            <a:avLst/>
          </a:prstGeom>
        </p:spPr>
        <p:txBody>
          <a:bodyPr anchor="t" rtlCol="false" tIns="0" lIns="0" bIns="0" rIns="0">
            <a:spAutoFit/>
          </a:bodyPr>
          <a:lstStyle/>
          <a:p>
            <a:pPr algn="ctr" marL="0" indent="0" lvl="0">
              <a:lnSpc>
                <a:spcPts val="3959"/>
              </a:lnSpc>
              <a:spcBef>
                <a:spcPct val="0"/>
              </a:spcBef>
            </a:pPr>
            <a:r>
              <a:rPr lang="en-US" b="true" sz="3299" i="true" strike="noStrike" u="none">
                <a:solidFill>
                  <a:srgbClr val="583D5B"/>
                </a:solidFill>
                <a:latin typeface="Circe Bold Italics"/>
                <a:ea typeface="Circe Bold Italics"/>
                <a:cs typeface="Circe Bold Italics"/>
                <a:sym typeface="Circe Bold Italics"/>
              </a:rPr>
              <a:t>Optimizar la gestión de la unidad territorial de las junta de vecinos a través de la implementación de un sistema digital web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rot="0">
            <a:off x="-970562" y="652445"/>
            <a:ext cx="19821877" cy="0"/>
          </a:xfrm>
          <a:prstGeom prst="line">
            <a:avLst/>
          </a:prstGeom>
          <a:ln cap="flat" w="114300">
            <a:solidFill>
              <a:srgbClr val="FFFFFF"/>
            </a:solidFill>
            <a:prstDash val="solid"/>
            <a:headEnd type="none" len="sm" w="sm"/>
            <a:tailEnd type="none" len="sm" w="sm"/>
          </a:ln>
        </p:spPr>
      </p:sp>
      <p:grpSp>
        <p:nvGrpSpPr>
          <p:cNvPr name="Group 3" id="3"/>
          <p:cNvGrpSpPr/>
          <p:nvPr/>
        </p:nvGrpSpPr>
        <p:grpSpPr>
          <a:xfrm rot="0">
            <a:off x="9538764" y="3502648"/>
            <a:ext cx="8125279" cy="784604"/>
            <a:chOff x="0" y="0"/>
            <a:chExt cx="6839033" cy="660400"/>
          </a:xfrm>
        </p:grpSpPr>
        <p:sp>
          <p:nvSpPr>
            <p:cNvPr name="Freeform 4" id="4"/>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5" id="5"/>
          <p:cNvSpPr/>
          <p:nvPr/>
        </p:nvSpPr>
        <p:spPr>
          <a:xfrm flipH="false" flipV="false" rot="0">
            <a:off x="9680387" y="3636106"/>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538764" y="4408435"/>
            <a:ext cx="8125279" cy="784604"/>
            <a:chOff x="0" y="0"/>
            <a:chExt cx="6839033" cy="660400"/>
          </a:xfrm>
        </p:grpSpPr>
        <p:sp>
          <p:nvSpPr>
            <p:cNvPr name="Freeform 7" id="7"/>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8" id="8"/>
          <p:cNvSpPr/>
          <p:nvPr/>
        </p:nvSpPr>
        <p:spPr>
          <a:xfrm flipH="false" flipV="false" rot="0">
            <a:off x="9680387" y="4541893"/>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538764" y="5319361"/>
            <a:ext cx="8125279" cy="784604"/>
            <a:chOff x="0" y="0"/>
            <a:chExt cx="6839033" cy="660400"/>
          </a:xfrm>
        </p:grpSpPr>
        <p:sp>
          <p:nvSpPr>
            <p:cNvPr name="Freeform 10" id="10"/>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11" id="11"/>
          <p:cNvSpPr/>
          <p:nvPr/>
        </p:nvSpPr>
        <p:spPr>
          <a:xfrm flipH="false" flipV="false" rot="0">
            <a:off x="9680387" y="5452819"/>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9538764" y="6224962"/>
            <a:ext cx="8125279" cy="784604"/>
            <a:chOff x="0" y="0"/>
            <a:chExt cx="6839033" cy="660400"/>
          </a:xfrm>
        </p:grpSpPr>
        <p:sp>
          <p:nvSpPr>
            <p:cNvPr name="Freeform 13" id="13"/>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14" id="14"/>
          <p:cNvSpPr/>
          <p:nvPr/>
        </p:nvSpPr>
        <p:spPr>
          <a:xfrm flipH="false" flipV="false" rot="0">
            <a:off x="9680387" y="6358419"/>
            <a:ext cx="509218" cy="517689"/>
          </a:xfrm>
          <a:custGeom>
            <a:avLst/>
            <a:gdLst/>
            <a:ahLst/>
            <a:cxnLst/>
            <a:rect r="r" b="b" t="t" l="l"/>
            <a:pathLst>
              <a:path h="517689" w="509218">
                <a:moveTo>
                  <a:pt x="0" y="0"/>
                </a:moveTo>
                <a:lnTo>
                  <a:pt x="509218" y="0"/>
                </a:lnTo>
                <a:lnTo>
                  <a:pt x="509218" y="517689"/>
                </a:lnTo>
                <a:lnTo>
                  <a:pt x="0" y="517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9548742" y="7133391"/>
            <a:ext cx="8125279" cy="784604"/>
            <a:chOff x="0" y="0"/>
            <a:chExt cx="6839033" cy="660400"/>
          </a:xfrm>
        </p:grpSpPr>
        <p:sp>
          <p:nvSpPr>
            <p:cNvPr name="Freeform 16" id="16"/>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E6D4E1"/>
            </a:solidFill>
          </p:spPr>
        </p:sp>
      </p:grpSp>
      <p:sp>
        <p:nvSpPr>
          <p:cNvPr name="Freeform 17" id="17"/>
          <p:cNvSpPr/>
          <p:nvPr/>
        </p:nvSpPr>
        <p:spPr>
          <a:xfrm flipH="false" flipV="false" rot="0">
            <a:off x="9690365" y="7266848"/>
            <a:ext cx="509218" cy="517689"/>
          </a:xfrm>
          <a:custGeom>
            <a:avLst/>
            <a:gdLst/>
            <a:ahLst/>
            <a:cxnLst/>
            <a:rect r="r" b="b" t="t" l="l"/>
            <a:pathLst>
              <a:path h="517689" w="509218">
                <a:moveTo>
                  <a:pt x="0" y="0"/>
                </a:moveTo>
                <a:lnTo>
                  <a:pt x="509219" y="0"/>
                </a:lnTo>
                <a:lnTo>
                  <a:pt x="509219" y="517690"/>
                </a:lnTo>
                <a:lnTo>
                  <a:pt x="0" y="517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631235" y="1669015"/>
            <a:ext cx="6273604" cy="1235402"/>
          </a:xfrm>
          <a:prstGeom prst="rect">
            <a:avLst/>
          </a:prstGeom>
        </p:spPr>
        <p:txBody>
          <a:bodyPr anchor="t" rtlCol="false" tIns="0" lIns="0" bIns="0" rIns="0">
            <a:spAutoFit/>
          </a:bodyPr>
          <a:lstStyle/>
          <a:p>
            <a:pPr algn="ctr">
              <a:lnSpc>
                <a:spcPts val="9044"/>
              </a:lnSpc>
            </a:pPr>
            <a:r>
              <a:rPr lang="en-US" sz="9830">
                <a:solidFill>
                  <a:srgbClr val="412D44"/>
                </a:solidFill>
                <a:latin typeface="Circe Contrast"/>
                <a:ea typeface="Circe Contrast"/>
                <a:cs typeface="Circe Contrast"/>
                <a:sym typeface="Circe Contrast"/>
              </a:rPr>
              <a:t>Alcances</a:t>
            </a:r>
          </a:p>
        </p:txBody>
      </p:sp>
      <p:sp>
        <p:nvSpPr>
          <p:cNvPr name="TextBox 19" id="19"/>
          <p:cNvSpPr txBox="true"/>
          <p:nvPr/>
        </p:nvSpPr>
        <p:spPr>
          <a:xfrm rot="0">
            <a:off x="10381028" y="3661511"/>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Tiempo de desarrollo: 20 semanas.</a:t>
            </a:r>
          </a:p>
        </p:txBody>
      </p:sp>
      <p:sp>
        <p:nvSpPr>
          <p:cNvPr name="TextBox 20" id="20"/>
          <p:cNvSpPr txBox="true"/>
          <p:nvPr/>
        </p:nvSpPr>
        <p:spPr>
          <a:xfrm rot="0">
            <a:off x="10381028" y="4567298"/>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Presupuesto limitado a recursos open-source</a:t>
            </a:r>
          </a:p>
        </p:txBody>
      </p:sp>
      <p:sp>
        <p:nvSpPr>
          <p:cNvPr name="TextBox 21" id="21"/>
          <p:cNvSpPr txBox="true"/>
          <p:nvPr/>
        </p:nvSpPr>
        <p:spPr>
          <a:xfrm rot="0">
            <a:off x="10381028" y="5478224"/>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Funcionamiento en 3 comunas</a:t>
            </a:r>
          </a:p>
        </p:txBody>
      </p:sp>
      <p:sp>
        <p:nvSpPr>
          <p:cNvPr name="TextBox 22" id="22"/>
          <p:cNvSpPr txBox="true"/>
          <p:nvPr/>
        </p:nvSpPr>
        <p:spPr>
          <a:xfrm rot="0">
            <a:off x="10381028" y="6383824"/>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Funcionamiento exclusivo en web</a:t>
            </a:r>
          </a:p>
        </p:txBody>
      </p:sp>
      <p:sp>
        <p:nvSpPr>
          <p:cNvPr name="TextBox 23" id="23"/>
          <p:cNvSpPr txBox="true"/>
          <p:nvPr/>
        </p:nvSpPr>
        <p:spPr>
          <a:xfrm rot="0">
            <a:off x="10391006" y="7292253"/>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Sin equipo de soporte técnico especializado</a:t>
            </a:r>
          </a:p>
        </p:txBody>
      </p:sp>
      <p:sp>
        <p:nvSpPr>
          <p:cNvPr name="AutoShape 24" id="24"/>
          <p:cNvSpPr/>
          <p:nvPr/>
        </p:nvSpPr>
        <p:spPr>
          <a:xfrm rot="0">
            <a:off x="-818960" y="404795"/>
            <a:ext cx="19821877" cy="0"/>
          </a:xfrm>
          <a:prstGeom prst="line">
            <a:avLst/>
          </a:prstGeom>
          <a:ln cap="flat" w="114300">
            <a:solidFill>
              <a:srgbClr val="FFFFFF"/>
            </a:solidFill>
            <a:prstDash val="solid"/>
            <a:headEnd type="none" len="sm" w="sm"/>
            <a:tailEnd type="none" len="sm" w="sm"/>
          </a:ln>
        </p:spPr>
      </p:sp>
      <p:sp>
        <p:nvSpPr>
          <p:cNvPr name="AutoShape 25" id="25"/>
          <p:cNvSpPr/>
          <p:nvPr/>
        </p:nvSpPr>
        <p:spPr>
          <a:xfrm rot="0">
            <a:off x="-574329" y="9672305"/>
            <a:ext cx="19821877" cy="0"/>
          </a:xfrm>
          <a:prstGeom prst="line">
            <a:avLst/>
          </a:prstGeom>
          <a:ln cap="flat" w="114300">
            <a:solidFill>
              <a:srgbClr val="FFFFFF"/>
            </a:solidFill>
            <a:prstDash val="solid"/>
            <a:headEnd type="none" len="sm" w="sm"/>
            <a:tailEnd type="none" len="sm" w="sm"/>
          </a:ln>
        </p:spPr>
      </p:sp>
      <p:sp>
        <p:nvSpPr>
          <p:cNvPr name="AutoShape 26" id="26"/>
          <p:cNvSpPr/>
          <p:nvPr/>
        </p:nvSpPr>
        <p:spPr>
          <a:xfrm rot="0">
            <a:off x="-422728" y="9424655"/>
            <a:ext cx="19821877" cy="0"/>
          </a:xfrm>
          <a:prstGeom prst="line">
            <a:avLst/>
          </a:prstGeom>
          <a:ln cap="flat" w="114300">
            <a:solidFill>
              <a:srgbClr val="FFFFFF"/>
            </a:solidFill>
            <a:prstDash val="solid"/>
            <a:headEnd type="none" len="sm" w="sm"/>
            <a:tailEnd type="none" len="sm" w="sm"/>
          </a:ln>
        </p:spPr>
      </p:sp>
      <p:sp>
        <p:nvSpPr>
          <p:cNvPr name="TextBox 27" id="27"/>
          <p:cNvSpPr txBox="true"/>
          <p:nvPr/>
        </p:nvSpPr>
        <p:spPr>
          <a:xfrm rot="0">
            <a:off x="10260100" y="1669015"/>
            <a:ext cx="6702562" cy="1235402"/>
          </a:xfrm>
          <a:prstGeom prst="rect">
            <a:avLst/>
          </a:prstGeom>
        </p:spPr>
        <p:txBody>
          <a:bodyPr anchor="t" rtlCol="false" tIns="0" lIns="0" bIns="0" rIns="0">
            <a:spAutoFit/>
          </a:bodyPr>
          <a:lstStyle/>
          <a:p>
            <a:pPr algn="ctr">
              <a:lnSpc>
                <a:spcPts val="9044"/>
              </a:lnSpc>
            </a:pPr>
            <a:r>
              <a:rPr lang="en-US" sz="9830">
                <a:solidFill>
                  <a:srgbClr val="412D44"/>
                </a:solidFill>
                <a:latin typeface="Circe Contrast"/>
                <a:ea typeface="Circe Contrast"/>
                <a:cs typeface="Circe Contrast"/>
                <a:sym typeface="Circe Contrast"/>
              </a:rPr>
              <a:t>Limitaciones</a:t>
            </a:r>
          </a:p>
        </p:txBody>
      </p:sp>
      <p:grpSp>
        <p:nvGrpSpPr>
          <p:cNvPr name="Group 28" id="28"/>
          <p:cNvGrpSpPr/>
          <p:nvPr/>
        </p:nvGrpSpPr>
        <p:grpSpPr>
          <a:xfrm rot="0">
            <a:off x="695419" y="3552117"/>
            <a:ext cx="8125279" cy="784604"/>
            <a:chOff x="0" y="0"/>
            <a:chExt cx="6839033" cy="660400"/>
          </a:xfrm>
        </p:grpSpPr>
        <p:sp>
          <p:nvSpPr>
            <p:cNvPr name="Freeform 29" id="29"/>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C1FF72"/>
            </a:solidFill>
          </p:spPr>
        </p:sp>
      </p:grpSp>
      <p:sp>
        <p:nvSpPr>
          <p:cNvPr name="Freeform 30" id="30"/>
          <p:cNvSpPr/>
          <p:nvPr/>
        </p:nvSpPr>
        <p:spPr>
          <a:xfrm flipH="false" flipV="false" rot="0">
            <a:off x="837042" y="3685575"/>
            <a:ext cx="509218" cy="517689"/>
          </a:xfrm>
          <a:custGeom>
            <a:avLst/>
            <a:gdLst/>
            <a:ahLst/>
            <a:cxnLst/>
            <a:rect r="r" b="b" t="t" l="l"/>
            <a:pathLst>
              <a:path h="517689" w="509218">
                <a:moveTo>
                  <a:pt x="0" y="0"/>
                </a:moveTo>
                <a:lnTo>
                  <a:pt x="509219" y="0"/>
                </a:lnTo>
                <a:lnTo>
                  <a:pt x="509219" y="517689"/>
                </a:lnTo>
                <a:lnTo>
                  <a:pt x="0" y="517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695419" y="4457904"/>
            <a:ext cx="8125279" cy="784604"/>
            <a:chOff x="0" y="0"/>
            <a:chExt cx="6839033" cy="660400"/>
          </a:xfrm>
        </p:grpSpPr>
        <p:sp>
          <p:nvSpPr>
            <p:cNvPr name="Freeform 32" id="32"/>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C1FF72"/>
            </a:solidFill>
          </p:spPr>
        </p:sp>
      </p:grpSp>
      <p:sp>
        <p:nvSpPr>
          <p:cNvPr name="Freeform 33" id="33"/>
          <p:cNvSpPr/>
          <p:nvPr/>
        </p:nvSpPr>
        <p:spPr>
          <a:xfrm flipH="false" flipV="false" rot="0">
            <a:off x="837042" y="4591362"/>
            <a:ext cx="509218" cy="517689"/>
          </a:xfrm>
          <a:custGeom>
            <a:avLst/>
            <a:gdLst/>
            <a:ahLst/>
            <a:cxnLst/>
            <a:rect r="r" b="b" t="t" l="l"/>
            <a:pathLst>
              <a:path h="517689" w="509218">
                <a:moveTo>
                  <a:pt x="0" y="0"/>
                </a:moveTo>
                <a:lnTo>
                  <a:pt x="509219" y="0"/>
                </a:lnTo>
                <a:lnTo>
                  <a:pt x="509219" y="517689"/>
                </a:lnTo>
                <a:lnTo>
                  <a:pt x="0" y="517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34" id="34"/>
          <p:cNvGrpSpPr/>
          <p:nvPr/>
        </p:nvGrpSpPr>
        <p:grpSpPr>
          <a:xfrm rot="0">
            <a:off x="695419" y="5368830"/>
            <a:ext cx="8125279" cy="784604"/>
            <a:chOff x="0" y="0"/>
            <a:chExt cx="6839033" cy="660400"/>
          </a:xfrm>
        </p:grpSpPr>
        <p:sp>
          <p:nvSpPr>
            <p:cNvPr name="Freeform 35" id="35"/>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C1FF72"/>
            </a:solidFill>
          </p:spPr>
        </p:sp>
      </p:grpSp>
      <p:sp>
        <p:nvSpPr>
          <p:cNvPr name="Freeform 36" id="36"/>
          <p:cNvSpPr/>
          <p:nvPr/>
        </p:nvSpPr>
        <p:spPr>
          <a:xfrm flipH="false" flipV="false" rot="0">
            <a:off x="837042" y="5502288"/>
            <a:ext cx="509218" cy="517689"/>
          </a:xfrm>
          <a:custGeom>
            <a:avLst/>
            <a:gdLst/>
            <a:ahLst/>
            <a:cxnLst/>
            <a:rect r="r" b="b" t="t" l="l"/>
            <a:pathLst>
              <a:path h="517689" w="509218">
                <a:moveTo>
                  <a:pt x="0" y="0"/>
                </a:moveTo>
                <a:lnTo>
                  <a:pt x="509219" y="0"/>
                </a:lnTo>
                <a:lnTo>
                  <a:pt x="509219" y="517689"/>
                </a:lnTo>
                <a:lnTo>
                  <a:pt x="0" y="517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37" id="37"/>
          <p:cNvGrpSpPr/>
          <p:nvPr/>
        </p:nvGrpSpPr>
        <p:grpSpPr>
          <a:xfrm rot="0">
            <a:off x="695419" y="6274431"/>
            <a:ext cx="8125279" cy="784604"/>
            <a:chOff x="0" y="0"/>
            <a:chExt cx="6839033" cy="660400"/>
          </a:xfrm>
        </p:grpSpPr>
        <p:sp>
          <p:nvSpPr>
            <p:cNvPr name="Freeform 38" id="38"/>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C1FF72"/>
            </a:solidFill>
          </p:spPr>
        </p:sp>
      </p:grpSp>
      <p:sp>
        <p:nvSpPr>
          <p:cNvPr name="Freeform 39" id="39"/>
          <p:cNvSpPr/>
          <p:nvPr/>
        </p:nvSpPr>
        <p:spPr>
          <a:xfrm flipH="false" flipV="false" rot="0">
            <a:off x="837042" y="6407888"/>
            <a:ext cx="509218" cy="517689"/>
          </a:xfrm>
          <a:custGeom>
            <a:avLst/>
            <a:gdLst/>
            <a:ahLst/>
            <a:cxnLst/>
            <a:rect r="r" b="b" t="t" l="l"/>
            <a:pathLst>
              <a:path h="517689" w="509218">
                <a:moveTo>
                  <a:pt x="0" y="0"/>
                </a:moveTo>
                <a:lnTo>
                  <a:pt x="509219" y="0"/>
                </a:lnTo>
                <a:lnTo>
                  <a:pt x="509219" y="517689"/>
                </a:lnTo>
                <a:lnTo>
                  <a:pt x="0" y="517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0" id="40"/>
          <p:cNvGrpSpPr/>
          <p:nvPr/>
        </p:nvGrpSpPr>
        <p:grpSpPr>
          <a:xfrm rot="0">
            <a:off x="705398" y="7182860"/>
            <a:ext cx="8125279" cy="784604"/>
            <a:chOff x="0" y="0"/>
            <a:chExt cx="6839033" cy="660400"/>
          </a:xfrm>
        </p:grpSpPr>
        <p:sp>
          <p:nvSpPr>
            <p:cNvPr name="Freeform 41" id="41"/>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C1FF72"/>
            </a:solidFill>
          </p:spPr>
        </p:sp>
      </p:grpSp>
      <p:sp>
        <p:nvSpPr>
          <p:cNvPr name="Freeform 42" id="42"/>
          <p:cNvSpPr/>
          <p:nvPr/>
        </p:nvSpPr>
        <p:spPr>
          <a:xfrm flipH="false" flipV="false" rot="0">
            <a:off x="847021" y="7316317"/>
            <a:ext cx="509218" cy="517689"/>
          </a:xfrm>
          <a:custGeom>
            <a:avLst/>
            <a:gdLst/>
            <a:ahLst/>
            <a:cxnLst/>
            <a:rect r="r" b="b" t="t" l="l"/>
            <a:pathLst>
              <a:path h="517689" w="509218">
                <a:moveTo>
                  <a:pt x="0" y="0"/>
                </a:moveTo>
                <a:lnTo>
                  <a:pt x="509218" y="0"/>
                </a:lnTo>
                <a:lnTo>
                  <a:pt x="509218" y="517690"/>
                </a:lnTo>
                <a:lnTo>
                  <a:pt x="0" y="517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3" id="43"/>
          <p:cNvGrpSpPr/>
          <p:nvPr/>
        </p:nvGrpSpPr>
        <p:grpSpPr>
          <a:xfrm rot="0">
            <a:off x="705398" y="8091289"/>
            <a:ext cx="8125279" cy="784604"/>
            <a:chOff x="0" y="0"/>
            <a:chExt cx="6839033" cy="660400"/>
          </a:xfrm>
        </p:grpSpPr>
        <p:sp>
          <p:nvSpPr>
            <p:cNvPr name="Freeform 44" id="44"/>
            <p:cNvSpPr/>
            <p:nvPr/>
          </p:nvSpPr>
          <p:spPr>
            <a:xfrm flipH="false" flipV="false" rot="0">
              <a:off x="0" y="0"/>
              <a:ext cx="6839033" cy="660400"/>
            </a:xfrm>
            <a:custGeom>
              <a:avLst/>
              <a:gdLst/>
              <a:ahLst/>
              <a:cxnLst/>
              <a:rect r="r" b="b" t="t" l="l"/>
              <a:pathLst>
                <a:path h="660400" w="6839033">
                  <a:moveTo>
                    <a:pt x="6714573" y="660400"/>
                  </a:moveTo>
                  <a:lnTo>
                    <a:pt x="124460" y="660400"/>
                  </a:lnTo>
                  <a:cubicBezTo>
                    <a:pt x="55880" y="660400"/>
                    <a:pt x="0" y="604520"/>
                    <a:pt x="0" y="535940"/>
                  </a:cubicBezTo>
                  <a:lnTo>
                    <a:pt x="0" y="124460"/>
                  </a:lnTo>
                  <a:cubicBezTo>
                    <a:pt x="0" y="55880"/>
                    <a:pt x="55880" y="0"/>
                    <a:pt x="124460" y="0"/>
                  </a:cubicBezTo>
                  <a:lnTo>
                    <a:pt x="6714573" y="0"/>
                  </a:lnTo>
                  <a:cubicBezTo>
                    <a:pt x="6783153" y="0"/>
                    <a:pt x="6839033" y="55880"/>
                    <a:pt x="6839033" y="124460"/>
                  </a:cubicBezTo>
                  <a:lnTo>
                    <a:pt x="6839033" y="535940"/>
                  </a:lnTo>
                  <a:cubicBezTo>
                    <a:pt x="6839033" y="604520"/>
                    <a:pt x="6783153" y="660400"/>
                    <a:pt x="6714573" y="660400"/>
                  </a:cubicBezTo>
                  <a:close/>
                </a:path>
              </a:pathLst>
            </a:custGeom>
            <a:solidFill>
              <a:srgbClr val="C1FF72"/>
            </a:solidFill>
          </p:spPr>
        </p:sp>
      </p:grpSp>
      <p:sp>
        <p:nvSpPr>
          <p:cNvPr name="Freeform 45" id="45"/>
          <p:cNvSpPr/>
          <p:nvPr/>
        </p:nvSpPr>
        <p:spPr>
          <a:xfrm flipH="false" flipV="false" rot="0">
            <a:off x="847021" y="8224746"/>
            <a:ext cx="509218" cy="517689"/>
          </a:xfrm>
          <a:custGeom>
            <a:avLst/>
            <a:gdLst/>
            <a:ahLst/>
            <a:cxnLst/>
            <a:rect r="r" b="b" t="t" l="l"/>
            <a:pathLst>
              <a:path h="517689" w="509218">
                <a:moveTo>
                  <a:pt x="0" y="0"/>
                </a:moveTo>
                <a:lnTo>
                  <a:pt x="509218" y="0"/>
                </a:lnTo>
                <a:lnTo>
                  <a:pt x="509218" y="517690"/>
                </a:lnTo>
                <a:lnTo>
                  <a:pt x="0" y="517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6" id="46"/>
          <p:cNvSpPr txBox="true"/>
          <p:nvPr/>
        </p:nvSpPr>
        <p:spPr>
          <a:xfrm rot="0">
            <a:off x="1537683" y="3710980"/>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Aplicación web para gestión de junta de vecinos.</a:t>
            </a:r>
          </a:p>
        </p:txBody>
      </p:sp>
      <p:sp>
        <p:nvSpPr>
          <p:cNvPr name="TextBox 47" id="47"/>
          <p:cNvSpPr txBox="true"/>
          <p:nvPr/>
        </p:nvSpPr>
        <p:spPr>
          <a:xfrm rot="0">
            <a:off x="1537683" y="4616767"/>
            <a:ext cx="6712541"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Registro de vecinos y emisión de certificados</a:t>
            </a:r>
          </a:p>
        </p:txBody>
      </p:sp>
      <p:sp>
        <p:nvSpPr>
          <p:cNvPr name="TextBox 48" id="48"/>
          <p:cNvSpPr txBox="true"/>
          <p:nvPr/>
        </p:nvSpPr>
        <p:spPr>
          <a:xfrm rot="0">
            <a:off x="1537683" y="5527693"/>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Gestión de proyectos vecinales</a:t>
            </a:r>
          </a:p>
        </p:txBody>
      </p:sp>
      <p:sp>
        <p:nvSpPr>
          <p:cNvPr name="TextBox 49" id="49"/>
          <p:cNvSpPr txBox="true"/>
          <p:nvPr/>
        </p:nvSpPr>
        <p:spPr>
          <a:xfrm rot="0">
            <a:off x="1537683" y="6433293"/>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Gestión de actividades vecinales</a:t>
            </a:r>
          </a:p>
        </p:txBody>
      </p:sp>
      <p:sp>
        <p:nvSpPr>
          <p:cNvPr name="TextBox 50" id="50"/>
          <p:cNvSpPr txBox="true"/>
          <p:nvPr/>
        </p:nvSpPr>
        <p:spPr>
          <a:xfrm rot="0">
            <a:off x="1547662" y="7341722"/>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Sistema de notificaciones por correo electronico</a:t>
            </a:r>
          </a:p>
        </p:txBody>
      </p:sp>
      <p:sp>
        <p:nvSpPr>
          <p:cNvPr name="TextBox 51" id="51"/>
          <p:cNvSpPr txBox="true"/>
          <p:nvPr/>
        </p:nvSpPr>
        <p:spPr>
          <a:xfrm rot="0">
            <a:off x="1547662" y="8250151"/>
            <a:ext cx="7002404" cy="419254"/>
          </a:xfrm>
          <a:prstGeom prst="rect">
            <a:avLst/>
          </a:prstGeom>
        </p:spPr>
        <p:txBody>
          <a:bodyPr anchor="t" rtlCol="false" tIns="0" lIns="0" bIns="0" rIns="0">
            <a:spAutoFit/>
          </a:bodyPr>
          <a:lstStyle/>
          <a:p>
            <a:pPr algn="l">
              <a:lnSpc>
                <a:spcPts val="3413"/>
              </a:lnSpc>
            </a:pPr>
            <a:r>
              <a:rPr lang="en-US" sz="2438">
                <a:solidFill>
                  <a:srgbClr val="000000"/>
                </a:solidFill>
                <a:latin typeface="Circe"/>
                <a:ea typeface="Circe"/>
                <a:cs typeface="Circe"/>
                <a:sym typeface="Circe"/>
              </a:rPr>
              <a:t>Arriendo de espacios comunitarios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EEE8"/>
        </a:solidFill>
      </p:bgPr>
    </p:bg>
    <p:spTree>
      <p:nvGrpSpPr>
        <p:cNvPr id="1" name=""/>
        <p:cNvGrpSpPr/>
        <p:nvPr/>
      </p:nvGrpSpPr>
      <p:grpSpPr>
        <a:xfrm>
          <a:off x="0" y="0"/>
          <a:ext cx="0" cy="0"/>
          <a:chOff x="0" y="0"/>
          <a:chExt cx="0" cy="0"/>
        </a:xfrm>
      </p:grpSpPr>
      <p:grpSp>
        <p:nvGrpSpPr>
          <p:cNvPr name="Group 2" id="2"/>
          <p:cNvGrpSpPr/>
          <p:nvPr/>
        </p:nvGrpSpPr>
        <p:grpSpPr>
          <a:xfrm rot="0">
            <a:off x="-2274500" y="-304124"/>
            <a:ext cx="11655442" cy="11209454"/>
            <a:chOff x="0" y="0"/>
            <a:chExt cx="3069746" cy="2952284"/>
          </a:xfrm>
        </p:grpSpPr>
        <p:sp>
          <p:nvSpPr>
            <p:cNvPr name="Freeform 3" id="3"/>
            <p:cNvSpPr/>
            <p:nvPr/>
          </p:nvSpPr>
          <p:spPr>
            <a:xfrm flipH="false" flipV="false" rot="0">
              <a:off x="0" y="0"/>
              <a:ext cx="3069746" cy="2952284"/>
            </a:xfrm>
            <a:custGeom>
              <a:avLst/>
              <a:gdLst/>
              <a:ahLst/>
              <a:cxnLst/>
              <a:rect r="r" b="b" t="t" l="l"/>
              <a:pathLst>
                <a:path h="2952284" w="3069746">
                  <a:moveTo>
                    <a:pt x="0" y="0"/>
                  </a:moveTo>
                  <a:lnTo>
                    <a:pt x="3069746" y="0"/>
                  </a:lnTo>
                  <a:lnTo>
                    <a:pt x="3069746" y="2952284"/>
                  </a:lnTo>
                  <a:lnTo>
                    <a:pt x="0" y="2952284"/>
                  </a:lnTo>
                  <a:close/>
                </a:path>
              </a:pathLst>
            </a:custGeom>
            <a:solidFill>
              <a:srgbClr val="FFFFFF"/>
            </a:solidFill>
          </p:spPr>
        </p:sp>
        <p:sp>
          <p:nvSpPr>
            <p:cNvPr name="TextBox 4" id="4"/>
            <p:cNvSpPr txBox="true"/>
            <p:nvPr/>
          </p:nvSpPr>
          <p:spPr>
            <a:xfrm>
              <a:off x="0" y="-47625"/>
              <a:ext cx="3069746" cy="2999909"/>
            </a:xfrm>
            <a:prstGeom prst="rect">
              <a:avLst/>
            </a:prstGeom>
          </p:spPr>
          <p:txBody>
            <a:bodyPr anchor="ctr" rtlCol="false" tIns="50800" lIns="50800" bIns="50800" rIns="50800"/>
            <a:lstStyle/>
            <a:p>
              <a:pPr algn="ctr">
                <a:lnSpc>
                  <a:spcPts val="3413"/>
                </a:lnSpc>
              </a:pPr>
            </a:p>
          </p:txBody>
        </p:sp>
      </p:grpSp>
      <p:sp>
        <p:nvSpPr>
          <p:cNvPr name="TextBox 5" id="5"/>
          <p:cNvSpPr txBox="true"/>
          <p:nvPr/>
        </p:nvSpPr>
        <p:spPr>
          <a:xfrm rot="0">
            <a:off x="1466049" y="1445971"/>
            <a:ext cx="6670033" cy="2782372"/>
          </a:xfrm>
          <a:prstGeom prst="rect">
            <a:avLst/>
          </a:prstGeom>
        </p:spPr>
        <p:txBody>
          <a:bodyPr anchor="t" rtlCol="false" tIns="0" lIns="0" bIns="0" rIns="0">
            <a:spAutoFit/>
          </a:bodyPr>
          <a:lstStyle/>
          <a:p>
            <a:pPr algn="ctr">
              <a:lnSpc>
                <a:spcPts val="10817"/>
              </a:lnSpc>
            </a:pPr>
            <a:r>
              <a:rPr lang="en-US" sz="9834">
                <a:solidFill>
                  <a:srgbClr val="412D44"/>
                </a:solidFill>
                <a:latin typeface="Circe Contrast"/>
                <a:ea typeface="Circe Contrast"/>
                <a:cs typeface="Circe Contrast"/>
                <a:sym typeface="Circe Contrast"/>
              </a:rPr>
              <a:t>Metodología utilizada</a:t>
            </a:r>
          </a:p>
        </p:txBody>
      </p:sp>
      <p:grpSp>
        <p:nvGrpSpPr>
          <p:cNvPr name="Group 6" id="6"/>
          <p:cNvGrpSpPr>
            <a:grpSpLocks noChangeAspect="true"/>
          </p:cNvGrpSpPr>
          <p:nvPr/>
        </p:nvGrpSpPr>
        <p:grpSpPr>
          <a:xfrm rot="0">
            <a:off x="13008776" y="9258300"/>
            <a:ext cx="5246370" cy="5246370"/>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name="Group 8" id="8"/>
          <p:cNvGrpSpPr>
            <a:grpSpLocks noChangeAspect="true"/>
          </p:cNvGrpSpPr>
          <p:nvPr/>
        </p:nvGrpSpPr>
        <p:grpSpPr>
          <a:xfrm rot="0">
            <a:off x="1613152" y="-4217670"/>
            <a:ext cx="5246370" cy="5246370"/>
            <a:chOff x="0" y="0"/>
            <a:chExt cx="6355080" cy="6355080"/>
          </a:xfrm>
        </p:grpSpPr>
        <p:sp>
          <p:nvSpPr>
            <p:cNvPr name="Freeform 9" id="9"/>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25076">
                <a:alpha val="40000"/>
              </a:srgbClr>
            </a:solidFill>
          </p:spPr>
        </p:sp>
      </p:grpSp>
      <p:sp>
        <p:nvSpPr>
          <p:cNvPr name="AutoShape 10" id="10"/>
          <p:cNvSpPr/>
          <p:nvPr/>
        </p:nvSpPr>
        <p:spPr>
          <a:xfrm rot="0">
            <a:off x="10443005" y="2847874"/>
            <a:ext cx="9525" cy="4510716"/>
          </a:xfrm>
          <a:prstGeom prst="rect">
            <a:avLst/>
          </a:prstGeom>
          <a:solidFill>
            <a:srgbClr val="725076"/>
          </a:solidFill>
        </p:spPr>
      </p:sp>
      <p:grpSp>
        <p:nvGrpSpPr>
          <p:cNvPr name="Group 11" id="11"/>
          <p:cNvGrpSpPr/>
          <p:nvPr/>
        </p:nvGrpSpPr>
        <p:grpSpPr>
          <a:xfrm rot="0">
            <a:off x="10338779" y="2824184"/>
            <a:ext cx="208451" cy="20845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13" id="13"/>
          <p:cNvGrpSpPr/>
          <p:nvPr/>
        </p:nvGrpSpPr>
        <p:grpSpPr>
          <a:xfrm rot="0">
            <a:off x="10338779" y="6365243"/>
            <a:ext cx="208451" cy="208451"/>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15" id="15"/>
          <p:cNvGrpSpPr/>
          <p:nvPr/>
        </p:nvGrpSpPr>
        <p:grpSpPr>
          <a:xfrm rot="0">
            <a:off x="10357829" y="4595791"/>
            <a:ext cx="208451" cy="208451"/>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17" id="17"/>
          <p:cNvGrpSpPr/>
          <p:nvPr/>
        </p:nvGrpSpPr>
        <p:grpSpPr>
          <a:xfrm rot="0">
            <a:off x="10348304" y="7249969"/>
            <a:ext cx="208451" cy="208451"/>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sp>
        <p:nvSpPr>
          <p:cNvPr name="TextBox 19" id="19"/>
          <p:cNvSpPr txBox="true"/>
          <p:nvPr/>
        </p:nvSpPr>
        <p:spPr>
          <a:xfrm rot="0">
            <a:off x="10993925" y="2656947"/>
            <a:ext cx="5708061" cy="542925"/>
          </a:xfrm>
          <a:prstGeom prst="rect">
            <a:avLst/>
          </a:prstGeom>
        </p:spPr>
        <p:txBody>
          <a:bodyPr anchor="t" rtlCol="false" tIns="0" lIns="0" bIns="0" rIns="0">
            <a:spAutoFit/>
          </a:bodyPr>
          <a:lstStyle/>
          <a:p>
            <a:pPr algn="l" marL="0" indent="0" lvl="0">
              <a:lnSpc>
                <a:spcPts val="4319"/>
              </a:lnSpc>
              <a:spcBef>
                <a:spcPct val="0"/>
              </a:spcBef>
            </a:pPr>
            <a:r>
              <a:rPr lang="en-US" b="true" sz="3599" i="true">
                <a:solidFill>
                  <a:srgbClr val="583D5B"/>
                </a:solidFill>
                <a:latin typeface="Circe Bold Italics"/>
                <a:ea typeface="Circe Bold Italics"/>
                <a:cs typeface="Circe Bold Italics"/>
                <a:sym typeface="Circe Bold Italics"/>
              </a:rPr>
              <a:t>Analisís de Requisitos</a:t>
            </a:r>
          </a:p>
        </p:txBody>
      </p:sp>
      <p:sp>
        <p:nvSpPr>
          <p:cNvPr name="TextBox 20" id="20"/>
          <p:cNvSpPr txBox="true"/>
          <p:nvPr/>
        </p:nvSpPr>
        <p:spPr>
          <a:xfrm rot="0">
            <a:off x="10993925" y="3543828"/>
            <a:ext cx="5708061" cy="542925"/>
          </a:xfrm>
          <a:prstGeom prst="rect">
            <a:avLst/>
          </a:prstGeom>
        </p:spPr>
        <p:txBody>
          <a:bodyPr anchor="t" rtlCol="false" tIns="0" lIns="0" bIns="0" rIns="0">
            <a:spAutoFit/>
          </a:bodyPr>
          <a:lstStyle/>
          <a:p>
            <a:pPr algn="l" marL="0" indent="0" lvl="0">
              <a:lnSpc>
                <a:spcPts val="4319"/>
              </a:lnSpc>
              <a:spcBef>
                <a:spcPct val="0"/>
              </a:spcBef>
            </a:pPr>
            <a:r>
              <a:rPr lang="en-US" b="true" sz="3599" i="true">
                <a:solidFill>
                  <a:srgbClr val="583D5B"/>
                </a:solidFill>
                <a:latin typeface="Circe Bold Italics"/>
                <a:ea typeface="Circe Bold Italics"/>
                <a:cs typeface="Circe Bold Italics"/>
                <a:sym typeface="Circe Bold Italics"/>
              </a:rPr>
              <a:t>Diseño del Sistema</a:t>
            </a:r>
          </a:p>
        </p:txBody>
      </p:sp>
      <p:sp>
        <p:nvSpPr>
          <p:cNvPr name="TextBox 21" id="21"/>
          <p:cNvSpPr txBox="true"/>
          <p:nvPr/>
        </p:nvSpPr>
        <p:spPr>
          <a:xfrm rot="0">
            <a:off x="10993925" y="4429653"/>
            <a:ext cx="5708061" cy="542925"/>
          </a:xfrm>
          <a:prstGeom prst="rect">
            <a:avLst/>
          </a:prstGeom>
        </p:spPr>
        <p:txBody>
          <a:bodyPr anchor="t" rtlCol="false" tIns="0" lIns="0" bIns="0" rIns="0">
            <a:spAutoFit/>
          </a:bodyPr>
          <a:lstStyle/>
          <a:p>
            <a:pPr algn="l" marL="0" indent="0" lvl="0">
              <a:lnSpc>
                <a:spcPts val="4319"/>
              </a:lnSpc>
              <a:spcBef>
                <a:spcPct val="0"/>
              </a:spcBef>
            </a:pPr>
            <a:r>
              <a:rPr lang="en-US" b="true" sz="3599" i="true">
                <a:solidFill>
                  <a:srgbClr val="583D5B"/>
                </a:solidFill>
                <a:latin typeface="Circe Bold Italics"/>
                <a:ea typeface="Circe Bold Italics"/>
                <a:cs typeface="Circe Bold Italics"/>
                <a:sym typeface="Circe Bold Italics"/>
              </a:rPr>
              <a:t>Desarrollo</a:t>
            </a:r>
          </a:p>
        </p:txBody>
      </p:sp>
      <p:sp>
        <p:nvSpPr>
          <p:cNvPr name="TextBox 22" id="22"/>
          <p:cNvSpPr txBox="true"/>
          <p:nvPr/>
        </p:nvSpPr>
        <p:spPr>
          <a:xfrm rot="0">
            <a:off x="10993925" y="5315478"/>
            <a:ext cx="5708061" cy="542925"/>
          </a:xfrm>
          <a:prstGeom prst="rect">
            <a:avLst/>
          </a:prstGeom>
        </p:spPr>
        <p:txBody>
          <a:bodyPr anchor="t" rtlCol="false" tIns="0" lIns="0" bIns="0" rIns="0">
            <a:spAutoFit/>
          </a:bodyPr>
          <a:lstStyle/>
          <a:p>
            <a:pPr algn="l" marL="0" indent="0" lvl="0">
              <a:lnSpc>
                <a:spcPts val="4319"/>
              </a:lnSpc>
              <a:spcBef>
                <a:spcPct val="0"/>
              </a:spcBef>
            </a:pPr>
            <a:r>
              <a:rPr lang="en-US" b="true" sz="3599" i="true">
                <a:solidFill>
                  <a:srgbClr val="583D5B"/>
                </a:solidFill>
                <a:latin typeface="Circe Bold Italics"/>
                <a:ea typeface="Circe Bold Italics"/>
                <a:cs typeface="Circe Bold Italics"/>
                <a:sym typeface="Circe Bold Italics"/>
              </a:rPr>
              <a:t>Pruebas y Validaciones</a:t>
            </a:r>
          </a:p>
        </p:txBody>
      </p:sp>
      <p:sp>
        <p:nvSpPr>
          <p:cNvPr name="TextBox 23" id="23"/>
          <p:cNvSpPr txBox="true"/>
          <p:nvPr/>
        </p:nvSpPr>
        <p:spPr>
          <a:xfrm rot="0">
            <a:off x="10993925" y="6201303"/>
            <a:ext cx="5708061" cy="542925"/>
          </a:xfrm>
          <a:prstGeom prst="rect">
            <a:avLst/>
          </a:prstGeom>
        </p:spPr>
        <p:txBody>
          <a:bodyPr anchor="t" rtlCol="false" tIns="0" lIns="0" bIns="0" rIns="0">
            <a:spAutoFit/>
          </a:bodyPr>
          <a:lstStyle/>
          <a:p>
            <a:pPr algn="l" marL="0" indent="0" lvl="0">
              <a:lnSpc>
                <a:spcPts val="4319"/>
              </a:lnSpc>
              <a:spcBef>
                <a:spcPct val="0"/>
              </a:spcBef>
            </a:pPr>
            <a:r>
              <a:rPr lang="en-US" b="true" sz="3599" i="true">
                <a:solidFill>
                  <a:srgbClr val="583D5B"/>
                </a:solidFill>
                <a:latin typeface="Circe Bold Italics"/>
                <a:ea typeface="Circe Bold Italics"/>
                <a:cs typeface="Circe Bold Italics"/>
                <a:sym typeface="Circe Bold Italics"/>
              </a:rPr>
              <a:t>Despliegue</a:t>
            </a:r>
          </a:p>
        </p:txBody>
      </p:sp>
      <p:sp>
        <p:nvSpPr>
          <p:cNvPr name="TextBox 24" id="24"/>
          <p:cNvSpPr txBox="true"/>
          <p:nvPr/>
        </p:nvSpPr>
        <p:spPr>
          <a:xfrm rot="0">
            <a:off x="10993925" y="7087128"/>
            <a:ext cx="5708061" cy="542925"/>
          </a:xfrm>
          <a:prstGeom prst="rect">
            <a:avLst/>
          </a:prstGeom>
        </p:spPr>
        <p:txBody>
          <a:bodyPr anchor="t" rtlCol="false" tIns="0" lIns="0" bIns="0" rIns="0">
            <a:spAutoFit/>
          </a:bodyPr>
          <a:lstStyle/>
          <a:p>
            <a:pPr algn="l" marL="0" indent="0" lvl="0">
              <a:lnSpc>
                <a:spcPts val="4319"/>
              </a:lnSpc>
              <a:spcBef>
                <a:spcPct val="0"/>
              </a:spcBef>
            </a:pPr>
            <a:r>
              <a:rPr lang="en-US" b="true" sz="3599" i="true">
                <a:solidFill>
                  <a:srgbClr val="583D5B"/>
                </a:solidFill>
                <a:latin typeface="Circe Bold Italics"/>
                <a:ea typeface="Circe Bold Italics"/>
                <a:cs typeface="Circe Bold Italics"/>
                <a:sym typeface="Circe Bold Italics"/>
              </a:rPr>
              <a:t>Mantenimiento</a:t>
            </a:r>
          </a:p>
        </p:txBody>
      </p:sp>
      <p:grpSp>
        <p:nvGrpSpPr>
          <p:cNvPr name="Group 25" id="25"/>
          <p:cNvGrpSpPr/>
          <p:nvPr/>
        </p:nvGrpSpPr>
        <p:grpSpPr>
          <a:xfrm rot="0">
            <a:off x="10357829" y="3711065"/>
            <a:ext cx="208451" cy="208451"/>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grpSp>
        <p:nvGrpSpPr>
          <p:cNvPr name="Group 27" id="27"/>
          <p:cNvGrpSpPr/>
          <p:nvPr/>
        </p:nvGrpSpPr>
        <p:grpSpPr>
          <a:xfrm rot="0">
            <a:off x="10357829" y="5480517"/>
            <a:ext cx="208451" cy="208451"/>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5076"/>
            </a:solidFill>
          </p:spPr>
        </p:sp>
      </p:grpSp>
      <p:sp>
        <p:nvSpPr>
          <p:cNvPr name="TextBox 29" id="29"/>
          <p:cNvSpPr txBox="true"/>
          <p:nvPr/>
        </p:nvSpPr>
        <p:spPr>
          <a:xfrm rot="0">
            <a:off x="2117457" y="4718496"/>
            <a:ext cx="5382768" cy="3476625"/>
          </a:xfrm>
          <a:prstGeom prst="rect">
            <a:avLst/>
          </a:prstGeom>
        </p:spPr>
        <p:txBody>
          <a:bodyPr anchor="t" rtlCol="false" tIns="0" lIns="0" bIns="0" rIns="0">
            <a:spAutoFit/>
          </a:bodyPr>
          <a:lstStyle/>
          <a:p>
            <a:pPr algn="ctr" marL="0" indent="0" lvl="0">
              <a:lnSpc>
                <a:spcPts val="3959"/>
              </a:lnSpc>
              <a:spcBef>
                <a:spcPct val="0"/>
              </a:spcBef>
            </a:pPr>
            <a:r>
              <a:rPr lang="en-US" b="true" sz="3299" i="true">
                <a:solidFill>
                  <a:srgbClr val="583D5B"/>
                </a:solidFill>
                <a:latin typeface="Circe Bold Italics"/>
                <a:ea typeface="Circe Bold Italics"/>
                <a:cs typeface="Circe Bold Italics"/>
                <a:sym typeface="Circe Bold Italics"/>
              </a:rPr>
              <a:t>Se utiliza una metodología tradicional, ya que el proyecto no cuenta con un cliente definido ni entregas por etapas. Esto implica una planificación detallada y una única entrega final.</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a:off x="-842740" y="304800"/>
            <a:ext cx="19821877" cy="0"/>
          </a:xfrm>
          <a:prstGeom prst="line">
            <a:avLst/>
          </a:prstGeom>
          <a:ln cap="flat" w="114300">
            <a:solidFill>
              <a:srgbClr val="FFFFFF"/>
            </a:solidFill>
            <a:prstDash val="solid"/>
            <a:headEnd type="none" len="sm" w="sm"/>
            <a:tailEnd type="none" len="sm" w="sm"/>
          </a:ln>
        </p:spPr>
      </p:sp>
      <p:sp>
        <p:nvSpPr>
          <p:cNvPr name="AutoShape 3" id="3"/>
          <p:cNvSpPr/>
          <p:nvPr/>
        </p:nvSpPr>
        <p:spPr>
          <a:xfrm>
            <a:off x="-691138" y="57150"/>
            <a:ext cx="19821877" cy="0"/>
          </a:xfrm>
          <a:prstGeom prst="line">
            <a:avLst/>
          </a:prstGeom>
          <a:ln cap="flat" w="114300">
            <a:solidFill>
              <a:srgbClr val="FFFFFF"/>
            </a:solidFill>
            <a:prstDash val="solid"/>
            <a:headEnd type="none" len="sm" w="sm"/>
            <a:tailEnd type="none" len="sm" w="sm"/>
          </a:ln>
        </p:spPr>
      </p:sp>
      <p:sp>
        <p:nvSpPr>
          <p:cNvPr name="AutoShape 4" id="4"/>
          <p:cNvSpPr/>
          <p:nvPr/>
        </p:nvSpPr>
        <p:spPr>
          <a:xfrm>
            <a:off x="-636242" y="10191418"/>
            <a:ext cx="19821877" cy="0"/>
          </a:xfrm>
          <a:prstGeom prst="line">
            <a:avLst/>
          </a:prstGeom>
          <a:ln cap="flat" w="114300">
            <a:solidFill>
              <a:srgbClr val="FFFFFF"/>
            </a:solidFill>
            <a:prstDash val="solid"/>
            <a:headEnd type="none" len="sm" w="sm"/>
            <a:tailEnd type="none" len="sm" w="sm"/>
          </a:ln>
        </p:spPr>
      </p:sp>
      <p:sp>
        <p:nvSpPr>
          <p:cNvPr name="AutoShape 5" id="5"/>
          <p:cNvSpPr/>
          <p:nvPr/>
        </p:nvSpPr>
        <p:spPr>
          <a:xfrm>
            <a:off x="-484640" y="9943768"/>
            <a:ext cx="19821877" cy="0"/>
          </a:xfrm>
          <a:prstGeom prst="line">
            <a:avLst/>
          </a:prstGeom>
          <a:ln cap="flat" w="114300">
            <a:solidFill>
              <a:srgbClr val="FFFFFF"/>
            </a:solidFill>
            <a:prstDash val="solid"/>
            <a:headEnd type="none" len="sm" w="sm"/>
            <a:tailEnd type="none" len="sm" w="sm"/>
          </a:ln>
        </p:spPr>
      </p:sp>
      <p:graphicFrame>
        <p:nvGraphicFramePr>
          <p:cNvPr name="Table 6" id="6"/>
          <p:cNvGraphicFramePr>
            <a:graphicFrameLocks noGrp="true"/>
          </p:cNvGraphicFramePr>
          <p:nvPr/>
        </p:nvGraphicFramePr>
        <p:xfrm>
          <a:off x="1675671" y="1965270"/>
          <a:ext cx="14936657" cy="7791450"/>
        </p:xfrm>
        <a:graphic>
          <a:graphicData uri="http://schemas.openxmlformats.org/drawingml/2006/table">
            <a:tbl>
              <a:tblPr/>
              <a:tblGrid>
                <a:gridCol w="3202888"/>
                <a:gridCol w="651900"/>
                <a:gridCol w="651900"/>
                <a:gridCol w="651900"/>
                <a:gridCol w="651900"/>
                <a:gridCol w="651900"/>
                <a:gridCol w="651900"/>
                <a:gridCol w="651900"/>
                <a:gridCol w="651900"/>
                <a:gridCol w="651900"/>
                <a:gridCol w="651900"/>
                <a:gridCol w="651900"/>
                <a:gridCol w="651900"/>
                <a:gridCol w="651900"/>
                <a:gridCol w="651900"/>
                <a:gridCol w="651900"/>
                <a:gridCol w="651900"/>
                <a:gridCol w="651900"/>
                <a:gridCol w="651471"/>
              </a:tblGrid>
              <a:tr h="705713">
                <a:tc>
                  <a:txBody>
                    <a:bodyPr anchor="t" rtlCol="false"/>
                    <a:lstStyle/>
                    <a:p>
                      <a:pPr algn="ctr">
                        <a:lnSpc>
                          <a:spcPts val="1925"/>
                        </a:lnSpc>
                        <a:defRPr/>
                      </a:pPr>
                      <a:r>
                        <a:rPr lang="en-US" sz="1375" spc="55">
                          <a:solidFill>
                            <a:srgbClr val="000000"/>
                          </a:solidFill>
                          <a:latin typeface="Didact Gothic"/>
                          <a:ea typeface="Didact Gothic"/>
                          <a:cs typeface="Didact Gothic"/>
                          <a:sym typeface="Didact Gothic"/>
                        </a:rPr>
                        <a:t>Actividad</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S2</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S3</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S4</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S5</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S6</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S7</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S8</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S9</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S10</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S11</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S12</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S13</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S14</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S15</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S16</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S17</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000000"/>
                          </a:solidFill>
                          <a:latin typeface="Didact Gothic"/>
                          <a:ea typeface="Didact Gothic"/>
                          <a:cs typeface="Didact Gothic"/>
                          <a:sym typeface="Didact Gothic"/>
                        </a:rPr>
                        <a:t>s18</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r>
              <a:tr h="5912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Analisis de Requisitos</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925056">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Diseño de la arquitectura del sistema</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8773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Diseño y prototipado de la interfaz de usuario</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5912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Desarrollo del Backend</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8773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Implementación de la interfaz de usuario</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8773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Integración del Frontend con Backend</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5912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Ejecución de pruebas</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8773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Despliegue de entorno de producción </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r>
              <a:tr h="877373">
                <a:tc>
                  <a:txBody>
                    <a:bodyPr anchor="t" rtlCol="false"/>
                    <a:lstStyle/>
                    <a:p>
                      <a:pPr algn="ctr">
                        <a:lnSpc>
                          <a:spcPts val="2255"/>
                        </a:lnSpc>
                        <a:defRPr/>
                      </a:pPr>
                      <a:r>
                        <a:rPr lang="en-US" sz="1611" spc="64">
                          <a:solidFill>
                            <a:srgbClr val="000000"/>
                          </a:solidFill>
                          <a:latin typeface="Didact Gothic"/>
                          <a:ea typeface="Didact Gothic"/>
                          <a:cs typeface="Didact Gothic"/>
                          <a:sym typeface="Didact Gothic"/>
                        </a:rPr>
                        <a:t>Planificación de mantenimiento y soporte</a:t>
                      </a: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6EEE8"/>
                    </a:solidFill>
                  </a:tcPr>
                </a:tc>
                <a:tc>
                  <a:txBody>
                    <a:bodyPr anchor="t" rtlCol="false"/>
                    <a:lstStyle/>
                    <a:p>
                      <a:pPr algn="ctr">
                        <a:lnSpc>
                          <a:spcPts val="1835"/>
                        </a:lnSpc>
                        <a:defRPr/>
                      </a:pPr>
                      <a:endParaRPr lang="en-US" sz="1100"/>
                    </a:p>
                  </a:txBody>
                  <a:tcPr marL="121451" marR="121451" marT="121451" marB="121451" anchor="ctr">
                    <a:lnL cmpd="sng" algn="ctr" cap="flat" w="9525">
                      <a:solidFill>
                        <a:srgbClr val="000000"/>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725076"/>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r>
            </a:tbl>
          </a:graphicData>
        </a:graphic>
      </p:graphicFrame>
      <p:sp>
        <p:nvSpPr>
          <p:cNvPr name="TextBox 7" id="7"/>
          <p:cNvSpPr txBox="true"/>
          <p:nvPr/>
        </p:nvSpPr>
        <p:spPr>
          <a:xfrm rot="0">
            <a:off x="1675671" y="674497"/>
            <a:ext cx="15887257" cy="1235402"/>
          </a:xfrm>
          <a:prstGeom prst="rect">
            <a:avLst/>
          </a:prstGeom>
        </p:spPr>
        <p:txBody>
          <a:bodyPr anchor="t" rtlCol="false" tIns="0" lIns="0" bIns="0" rIns="0">
            <a:spAutoFit/>
          </a:bodyPr>
          <a:lstStyle/>
          <a:p>
            <a:pPr algn="ctr">
              <a:lnSpc>
                <a:spcPts val="9044"/>
              </a:lnSpc>
            </a:pPr>
            <a:r>
              <a:rPr lang="en-US" sz="9830">
                <a:solidFill>
                  <a:srgbClr val="412D44"/>
                </a:solidFill>
                <a:latin typeface="Circe Contrast"/>
                <a:ea typeface="Circe Contrast"/>
                <a:cs typeface="Circe Contrast"/>
                <a:sym typeface="Circe Contrast"/>
              </a:rPr>
              <a:t>Cronograma del proyecto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7381" y="1870270"/>
            <a:ext cx="6386353" cy="6546460"/>
            <a:chOff x="0" y="0"/>
            <a:chExt cx="5907123" cy="6055216"/>
          </a:xfrm>
        </p:grpSpPr>
        <p:sp>
          <p:nvSpPr>
            <p:cNvPr name="Freeform 3" id="3"/>
            <p:cNvSpPr/>
            <p:nvPr/>
          </p:nvSpPr>
          <p:spPr>
            <a:xfrm flipH="false" flipV="false" rot="0">
              <a:off x="0" y="0"/>
              <a:ext cx="5907123" cy="6055216"/>
            </a:xfrm>
            <a:custGeom>
              <a:avLst/>
              <a:gdLst/>
              <a:ahLst/>
              <a:cxnLst/>
              <a:rect r="r" b="b" t="t" l="l"/>
              <a:pathLst>
                <a:path h="6055216" w="5907123">
                  <a:moveTo>
                    <a:pt x="5782663" y="6055216"/>
                  </a:moveTo>
                  <a:lnTo>
                    <a:pt x="124460" y="6055216"/>
                  </a:lnTo>
                  <a:cubicBezTo>
                    <a:pt x="55880" y="6055216"/>
                    <a:pt x="0" y="5999336"/>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EDA7A7"/>
            </a:solidFill>
          </p:spPr>
        </p:sp>
      </p:grpSp>
      <p:sp>
        <p:nvSpPr>
          <p:cNvPr name="TextBox 4" id="4"/>
          <p:cNvSpPr txBox="true"/>
          <p:nvPr/>
        </p:nvSpPr>
        <p:spPr>
          <a:xfrm rot="0">
            <a:off x="2640647" y="3102854"/>
            <a:ext cx="4759821" cy="1826069"/>
          </a:xfrm>
          <a:prstGeom prst="rect">
            <a:avLst/>
          </a:prstGeom>
        </p:spPr>
        <p:txBody>
          <a:bodyPr anchor="t" rtlCol="false" tIns="0" lIns="0" bIns="0" rIns="0">
            <a:spAutoFit/>
          </a:bodyPr>
          <a:lstStyle/>
          <a:p>
            <a:pPr algn="ctr" marL="0" indent="0" lvl="0">
              <a:lnSpc>
                <a:spcPts val="7188"/>
              </a:lnSpc>
              <a:spcBef>
                <a:spcPct val="0"/>
              </a:spcBef>
            </a:pPr>
            <a:r>
              <a:rPr lang="en-US" sz="6534" strike="noStrike" u="none">
                <a:solidFill>
                  <a:srgbClr val="412D44"/>
                </a:solidFill>
                <a:latin typeface="Circe Contrast"/>
                <a:ea typeface="Circe Contrast"/>
                <a:cs typeface="Circe Contrast"/>
                <a:sym typeface="Circe Contrast"/>
              </a:rPr>
              <a:t>Arquitectura del software</a:t>
            </a:r>
          </a:p>
        </p:txBody>
      </p:sp>
      <p:sp>
        <p:nvSpPr>
          <p:cNvPr name="TextBox 5" id="5"/>
          <p:cNvSpPr txBox="true"/>
          <p:nvPr/>
        </p:nvSpPr>
        <p:spPr>
          <a:xfrm rot="0">
            <a:off x="2640647" y="5339137"/>
            <a:ext cx="4759821" cy="1990725"/>
          </a:xfrm>
          <a:prstGeom prst="rect">
            <a:avLst/>
          </a:prstGeom>
        </p:spPr>
        <p:txBody>
          <a:bodyPr anchor="t" rtlCol="false" tIns="0" lIns="0" bIns="0" rIns="0">
            <a:spAutoFit/>
          </a:bodyPr>
          <a:lstStyle/>
          <a:p>
            <a:pPr algn="l" marL="0" indent="0" lvl="0">
              <a:lnSpc>
                <a:spcPts val="3959"/>
              </a:lnSpc>
              <a:spcBef>
                <a:spcPct val="0"/>
              </a:spcBef>
            </a:pPr>
            <a:r>
              <a:rPr lang="en-US" b="true" sz="3299" i="true" strike="noStrike" u="none">
                <a:solidFill>
                  <a:srgbClr val="583D5B"/>
                </a:solidFill>
                <a:latin typeface="Circe Bold Italics"/>
                <a:ea typeface="Circe Bold Italics"/>
                <a:cs typeface="Circe Bold Italics"/>
                <a:sym typeface="Circe Bold Italics"/>
              </a:rPr>
              <a:t>Patron MVC (Modelo - Vista Controlador)</a:t>
            </a:r>
          </a:p>
          <a:p>
            <a:pPr algn="l" marL="0" indent="0" lvl="0">
              <a:lnSpc>
                <a:spcPts val="3959"/>
              </a:lnSpc>
              <a:spcBef>
                <a:spcPct val="0"/>
              </a:spcBef>
            </a:pPr>
            <a:r>
              <a:rPr lang="en-US" b="true" sz="3299" i="true" strike="noStrike" u="none">
                <a:solidFill>
                  <a:srgbClr val="583D5B"/>
                </a:solidFill>
                <a:latin typeface="Circe Bold Italics"/>
                <a:ea typeface="Circe Bold Italics"/>
                <a:cs typeface="Circe Bold Italics"/>
                <a:sym typeface="Circe Bold Italics"/>
              </a:rPr>
              <a:t>Arquitectura Cliente - Servidor</a:t>
            </a:r>
          </a:p>
        </p:txBody>
      </p:sp>
      <p:sp>
        <p:nvSpPr>
          <p:cNvPr name="Freeform 6" id="6"/>
          <p:cNvSpPr/>
          <p:nvPr/>
        </p:nvSpPr>
        <p:spPr>
          <a:xfrm flipH="false" flipV="false" rot="-3227623">
            <a:off x="16592986" y="1073344"/>
            <a:ext cx="3315235" cy="2947545"/>
          </a:xfrm>
          <a:custGeom>
            <a:avLst/>
            <a:gdLst/>
            <a:ahLst/>
            <a:cxnLst/>
            <a:rect r="r" b="b" t="t" l="l"/>
            <a:pathLst>
              <a:path h="2947545" w="3315235">
                <a:moveTo>
                  <a:pt x="0" y="0"/>
                </a:moveTo>
                <a:lnTo>
                  <a:pt x="3315235" y="0"/>
                </a:lnTo>
                <a:lnTo>
                  <a:pt x="3315235" y="2947545"/>
                </a:lnTo>
                <a:lnTo>
                  <a:pt x="0" y="2947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689246">
            <a:off x="-1657617" y="6088825"/>
            <a:ext cx="3315235" cy="2947545"/>
          </a:xfrm>
          <a:custGeom>
            <a:avLst/>
            <a:gdLst/>
            <a:ahLst/>
            <a:cxnLst/>
            <a:rect r="r" b="b" t="t" l="l"/>
            <a:pathLst>
              <a:path h="2947545" w="3315235">
                <a:moveTo>
                  <a:pt x="0" y="0"/>
                </a:moveTo>
                <a:lnTo>
                  <a:pt x="3315234" y="0"/>
                </a:lnTo>
                <a:lnTo>
                  <a:pt x="3315234" y="2947546"/>
                </a:lnTo>
                <a:lnTo>
                  <a:pt x="0" y="2947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670933" y="1932338"/>
            <a:ext cx="7778540" cy="6484391"/>
          </a:xfrm>
          <a:custGeom>
            <a:avLst/>
            <a:gdLst/>
            <a:ahLst/>
            <a:cxnLst/>
            <a:rect r="r" b="b" t="t" l="l"/>
            <a:pathLst>
              <a:path h="6484391" w="7778540">
                <a:moveTo>
                  <a:pt x="0" y="0"/>
                </a:moveTo>
                <a:lnTo>
                  <a:pt x="7778541" y="0"/>
                </a:lnTo>
                <a:lnTo>
                  <a:pt x="7778541" y="6484392"/>
                </a:lnTo>
                <a:lnTo>
                  <a:pt x="0" y="6484392"/>
                </a:lnTo>
                <a:lnTo>
                  <a:pt x="0" y="0"/>
                </a:lnTo>
                <a:close/>
              </a:path>
            </a:pathLst>
          </a:custGeom>
          <a:blipFill>
            <a:blip r:embed="rId4"/>
            <a:stretch>
              <a:fillRect l="-31935" t="-11159" r="-3280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EEE8"/>
        </a:solidFill>
      </p:bgPr>
    </p:bg>
    <p:spTree>
      <p:nvGrpSpPr>
        <p:cNvPr id="1" name=""/>
        <p:cNvGrpSpPr/>
        <p:nvPr/>
      </p:nvGrpSpPr>
      <p:grpSpPr>
        <a:xfrm>
          <a:off x="0" y="0"/>
          <a:ext cx="0" cy="0"/>
          <a:chOff x="0" y="0"/>
          <a:chExt cx="0" cy="0"/>
        </a:xfrm>
      </p:grpSpPr>
      <p:sp>
        <p:nvSpPr>
          <p:cNvPr name="AutoShape 2" id="2"/>
          <p:cNvSpPr/>
          <p:nvPr/>
        </p:nvSpPr>
        <p:spPr>
          <a:xfrm>
            <a:off x="-842740" y="304800"/>
            <a:ext cx="19821877" cy="0"/>
          </a:xfrm>
          <a:prstGeom prst="line">
            <a:avLst/>
          </a:prstGeom>
          <a:ln cap="flat" w="114300">
            <a:solidFill>
              <a:srgbClr val="FFFFFF"/>
            </a:solidFill>
            <a:prstDash val="solid"/>
            <a:headEnd type="none" len="sm" w="sm"/>
            <a:tailEnd type="none" len="sm" w="sm"/>
          </a:ln>
        </p:spPr>
      </p:sp>
      <p:sp>
        <p:nvSpPr>
          <p:cNvPr name="AutoShape 3" id="3"/>
          <p:cNvSpPr/>
          <p:nvPr/>
        </p:nvSpPr>
        <p:spPr>
          <a:xfrm>
            <a:off x="-691138" y="57150"/>
            <a:ext cx="19821877" cy="0"/>
          </a:xfrm>
          <a:prstGeom prst="line">
            <a:avLst/>
          </a:prstGeom>
          <a:ln cap="flat" w="114300">
            <a:solidFill>
              <a:srgbClr val="FFFFFF"/>
            </a:solidFill>
            <a:prstDash val="solid"/>
            <a:headEnd type="none" len="sm" w="sm"/>
            <a:tailEnd type="none" len="sm" w="sm"/>
          </a:ln>
        </p:spPr>
      </p:sp>
      <p:sp>
        <p:nvSpPr>
          <p:cNvPr name="AutoShape 4" id="4"/>
          <p:cNvSpPr/>
          <p:nvPr/>
        </p:nvSpPr>
        <p:spPr>
          <a:xfrm>
            <a:off x="-636242" y="10191418"/>
            <a:ext cx="19821877" cy="0"/>
          </a:xfrm>
          <a:prstGeom prst="line">
            <a:avLst/>
          </a:prstGeom>
          <a:ln cap="flat" w="114300">
            <a:solidFill>
              <a:srgbClr val="FFFFFF"/>
            </a:solidFill>
            <a:prstDash val="solid"/>
            <a:headEnd type="none" len="sm" w="sm"/>
            <a:tailEnd type="none" len="sm" w="sm"/>
          </a:ln>
        </p:spPr>
      </p:sp>
      <p:sp>
        <p:nvSpPr>
          <p:cNvPr name="AutoShape 5" id="5"/>
          <p:cNvSpPr/>
          <p:nvPr/>
        </p:nvSpPr>
        <p:spPr>
          <a:xfrm>
            <a:off x="-484640" y="9943768"/>
            <a:ext cx="19821877" cy="0"/>
          </a:xfrm>
          <a:prstGeom prst="line">
            <a:avLst/>
          </a:prstGeom>
          <a:ln cap="flat" w="114300">
            <a:solidFill>
              <a:srgbClr val="FFFFFF"/>
            </a:solidFill>
            <a:prstDash val="solid"/>
            <a:headEnd type="none" len="sm" w="sm"/>
            <a:tailEnd type="none" len="sm" w="sm"/>
          </a:ln>
        </p:spPr>
      </p:sp>
      <p:sp>
        <p:nvSpPr>
          <p:cNvPr name="TextBox 6" id="6"/>
          <p:cNvSpPr txBox="true"/>
          <p:nvPr/>
        </p:nvSpPr>
        <p:spPr>
          <a:xfrm rot="0">
            <a:off x="3353022" y="694436"/>
            <a:ext cx="11581957" cy="1235402"/>
          </a:xfrm>
          <a:prstGeom prst="rect">
            <a:avLst/>
          </a:prstGeom>
        </p:spPr>
        <p:txBody>
          <a:bodyPr anchor="t" rtlCol="false" tIns="0" lIns="0" bIns="0" rIns="0">
            <a:spAutoFit/>
          </a:bodyPr>
          <a:lstStyle/>
          <a:p>
            <a:pPr algn="ctr">
              <a:lnSpc>
                <a:spcPts val="9044"/>
              </a:lnSpc>
            </a:pPr>
            <a:r>
              <a:rPr lang="en-US" sz="9830">
                <a:solidFill>
                  <a:srgbClr val="412D44"/>
                </a:solidFill>
                <a:latin typeface="Circe Contrast"/>
                <a:ea typeface="Circe Contrast"/>
                <a:cs typeface="Circe Contrast"/>
                <a:sym typeface="Circe Contrast"/>
              </a:rPr>
              <a:t>Modelo del proyecto</a:t>
            </a:r>
          </a:p>
        </p:txBody>
      </p:sp>
      <p:sp>
        <p:nvSpPr>
          <p:cNvPr name="Freeform 7" id="7"/>
          <p:cNvSpPr/>
          <p:nvPr/>
        </p:nvSpPr>
        <p:spPr>
          <a:xfrm flipH="false" flipV="false" rot="0">
            <a:off x="1054422" y="1967049"/>
            <a:ext cx="16179157" cy="7786219"/>
          </a:xfrm>
          <a:custGeom>
            <a:avLst/>
            <a:gdLst/>
            <a:ahLst/>
            <a:cxnLst/>
            <a:rect r="r" b="b" t="t" l="l"/>
            <a:pathLst>
              <a:path h="7786219" w="16179157">
                <a:moveTo>
                  <a:pt x="0" y="0"/>
                </a:moveTo>
                <a:lnTo>
                  <a:pt x="16179156" y="0"/>
                </a:lnTo>
                <a:lnTo>
                  <a:pt x="16179156" y="7786219"/>
                </a:lnTo>
                <a:lnTo>
                  <a:pt x="0" y="7786219"/>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DAGTgT__ALs</dc:identifier>
  <dcterms:modified xsi:type="dcterms:W3CDTF">2011-08-01T06:04:30Z</dcterms:modified>
  <cp:revision>1</cp:revision>
  <dc:title>Presentacion Proyecto Red Vecinal</dc:title>
</cp:coreProperties>
</file>